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1"/>
  </p:sldMasterIdLst>
  <p:notesMasterIdLst>
    <p:notesMasterId r:id="rId28"/>
  </p:notesMasterIdLst>
  <p:handoutMasterIdLst>
    <p:handoutMasterId r:id="rId29"/>
  </p:handoutMasterIdLst>
  <p:sldIdLst>
    <p:sldId id="260" r:id="rId2"/>
    <p:sldId id="281" r:id="rId3"/>
    <p:sldId id="329" r:id="rId4"/>
    <p:sldId id="398" r:id="rId5"/>
    <p:sldId id="399" r:id="rId6"/>
    <p:sldId id="382" r:id="rId7"/>
    <p:sldId id="396" r:id="rId8"/>
    <p:sldId id="383" r:id="rId9"/>
    <p:sldId id="397" r:id="rId10"/>
    <p:sldId id="384" r:id="rId11"/>
    <p:sldId id="405" r:id="rId12"/>
    <p:sldId id="395" r:id="rId13"/>
    <p:sldId id="385" r:id="rId14"/>
    <p:sldId id="408" r:id="rId15"/>
    <p:sldId id="403" r:id="rId16"/>
    <p:sldId id="404" r:id="rId17"/>
    <p:sldId id="386" r:id="rId18"/>
    <p:sldId id="406" r:id="rId19"/>
    <p:sldId id="407" r:id="rId20"/>
    <p:sldId id="387" r:id="rId21"/>
    <p:sldId id="388" r:id="rId22"/>
    <p:sldId id="389" r:id="rId23"/>
    <p:sldId id="400" r:id="rId24"/>
    <p:sldId id="402" r:id="rId25"/>
    <p:sldId id="391" r:id="rId26"/>
    <p:sldId id="394" r:id="rId27"/>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700"/>
    <a:srgbClr val="006699"/>
    <a:srgbClr val="999900"/>
    <a:srgbClr val="BC421D"/>
    <a:srgbClr val="CC0000"/>
    <a:srgbClr val="FF9900"/>
    <a:srgbClr val="A1BA0A"/>
    <a:srgbClr val="90B9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60" autoAdjust="0"/>
    <p:restoredTop sz="94631" autoAdjust="0"/>
  </p:normalViewPr>
  <p:slideViewPr>
    <p:cSldViewPr snapToGrid="0">
      <p:cViewPr varScale="1">
        <p:scale>
          <a:sx n="90" d="100"/>
          <a:sy n="90" d="100"/>
        </p:scale>
        <p:origin x="1100" y="60"/>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10968"/>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2E32E3-05B8-4CD8-AA26-AD5815798D8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E670B01-AD41-477A-95CF-AF5FD93530A5}">
      <dgm:prSet custT="1"/>
      <dgm:spPr>
        <a:solidFill>
          <a:srgbClr val="F6C700"/>
        </a:solidFill>
      </dgm:spPr>
      <dgm:t>
        <a:bodyPr/>
        <a:lstStyle/>
        <a:p>
          <a:pPr rtl="0"/>
          <a:r>
            <a:rPr lang="en-US" sz="2400" b="1" dirty="0" smtClean="0"/>
            <a:t>Budget surplus</a:t>
          </a:r>
          <a:endParaRPr lang="en-IN" sz="2400" dirty="0"/>
        </a:p>
      </dgm:t>
    </dgm:pt>
    <dgm:pt modelId="{608384F5-4D53-4E1F-A828-CA41B2380123}" type="parTrans" cxnId="{ABC42EDB-F191-41E0-9A0A-35302FF8AD80}">
      <dgm:prSet/>
      <dgm:spPr/>
      <dgm:t>
        <a:bodyPr/>
        <a:lstStyle/>
        <a:p>
          <a:endParaRPr lang="en-US"/>
        </a:p>
      </dgm:t>
    </dgm:pt>
    <dgm:pt modelId="{11BE491F-C4D1-406C-94EE-7C93F1C3FB83}" type="sibTrans" cxnId="{ABC42EDB-F191-41E0-9A0A-35302FF8AD80}">
      <dgm:prSet/>
      <dgm:spPr/>
      <dgm:t>
        <a:bodyPr/>
        <a:lstStyle/>
        <a:p>
          <a:endParaRPr lang="en-US"/>
        </a:p>
      </dgm:t>
    </dgm:pt>
    <dgm:pt modelId="{AADDABAE-3993-49EC-89F9-81CE3D1612CB}">
      <dgm:prSet/>
      <dgm:spPr>
        <a:ln>
          <a:solidFill>
            <a:srgbClr val="F6C700"/>
          </a:solidFill>
        </a:ln>
      </dgm:spPr>
      <dgm:t>
        <a:bodyPr/>
        <a:lstStyle/>
        <a:p>
          <a:pPr rtl="0"/>
          <a:r>
            <a:rPr lang="en-US" b="0" i="0" dirty="0" smtClean="0">
              <a:solidFill>
                <a:schemeClr val="tx2"/>
              </a:solidFill>
            </a:rPr>
            <a:t>Overage that occurs when revenue is higher than expenses over a given period of time</a:t>
          </a:r>
          <a:endParaRPr lang="en-IN" i="0" dirty="0">
            <a:solidFill>
              <a:schemeClr val="tx2"/>
            </a:solidFill>
          </a:endParaRPr>
        </a:p>
      </dgm:t>
    </dgm:pt>
    <dgm:pt modelId="{B7D6B93B-8417-44A9-B4D0-8DF2F78D58E2}" type="parTrans" cxnId="{EC24D656-84AF-4867-9608-9DD491027CC8}">
      <dgm:prSet/>
      <dgm:spPr/>
      <dgm:t>
        <a:bodyPr/>
        <a:lstStyle/>
        <a:p>
          <a:endParaRPr lang="en-US"/>
        </a:p>
      </dgm:t>
    </dgm:pt>
    <dgm:pt modelId="{0F715E0A-CEB9-4167-BC3F-BA06BB50FDF9}" type="sibTrans" cxnId="{EC24D656-84AF-4867-9608-9DD491027CC8}">
      <dgm:prSet/>
      <dgm:spPr/>
      <dgm:t>
        <a:bodyPr/>
        <a:lstStyle/>
        <a:p>
          <a:endParaRPr lang="en-US"/>
        </a:p>
      </dgm:t>
    </dgm:pt>
    <dgm:pt modelId="{1D9C2C84-A8E8-4D76-88FC-EAB2188F531C}">
      <dgm:prSet custT="1"/>
      <dgm:spPr>
        <a:solidFill>
          <a:srgbClr val="F6C700"/>
        </a:solidFill>
      </dgm:spPr>
      <dgm:t>
        <a:bodyPr/>
        <a:lstStyle/>
        <a:p>
          <a:pPr rtl="0"/>
          <a:r>
            <a:rPr lang="en-US" sz="2400" b="1" dirty="0" smtClean="0"/>
            <a:t>Budget deficit</a:t>
          </a:r>
          <a:endParaRPr lang="en-IN" sz="2400" dirty="0"/>
        </a:p>
      </dgm:t>
    </dgm:pt>
    <dgm:pt modelId="{572DE72B-B424-4E91-BDAF-676414F0A3E9}" type="parTrans" cxnId="{8A53EE31-D8F1-472D-BF31-12C99673D890}">
      <dgm:prSet/>
      <dgm:spPr/>
      <dgm:t>
        <a:bodyPr/>
        <a:lstStyle/>
        <a:p>
          <a:endParaRPr lang="en-US"/>
        </a:p>
      </dgm:t>
    </dgm:pt>
    <dgm:pt modelId="{9A1A7332-4086-4E3A-BC36-0ED9D89E1E0B}" type="sibTrans" cxnId="{8A53EE31-D8F1-472D-BF31-12C99673D890}">
      <dgm:prSet/>
      <dgm:spPr/>
      <dgm:t>
        <a:bodyPr/>
        <a:lstStyle/>
        <a:p>
          <a:endParaRPr lang="en-US"/>
        </a:p>
      </dgm:t>
    </dgm:pt>
    <dgm:pt modelId="{7CF8C7FD-D119-47E8-94D2-2B66B1FE1A32}">
      <dgm:prSet/>
      <dgm:spPr>
        <a:ln>
          <a:solidFill>
            <a:srgbClr val="F6C700"/>
          </a:solidFill>
        </a:ln>
      </dgm:spPr>
      <dgm:t>
        <a:bodyPr/>
        <a:lstStyle/>
        <a:p>
          <a:pPr rtl="0"/>
          <a:r>
            <a:rPr lang="en-US" b="0" i="0" dirty="0" smtClean="0">
              <a:solidFill>
                <a:schemeClr val="tx2"/>
              </a:solidFill>
            </a:rPr>
            <a:t>Shortfall that occurs when expenses are higher than revenue over a given period of time</a:t>
          </a:r>
          <a:endParaRPr lang="en-IN" i="0" dirty="0">
            <a:solidFill>
              <a:schemeClr val="tx2"/>
            </a:solidFill>
          </a:endParaRPr>
        </a:p>
      </dgm:t>
    </dgm:pt>
    <dgm:pt modelId="{39BADE14-1C45-483A-849E-FE35BF719281}" type="parTrans" cxnId="{AE52AAB6-E1BE-491A-A543-F2A5A9F98B79}">
      <dgm:prSet/>
      <dgm:spPr/>
      <dgm:t>
        <a:bodyPr/>
        <a:lstStyle/>
        <a:p>
          <a:endParaRPr lang="en-US"/>
        </a:p>
      </dgm:t>
    </dgm:pt>
    <dgm:pt modelId="{A77D8866-E4E7-43A0-9D12-AA948A9AFCF4}" type="sibTrans" cxnId="{AE52AAB6-E1BE-491A-A543-F2A5A9F98B79}">
      <dgm:prSet/>
      <dgm:spPr/>
      <dgm:t>
        <a:bodyPr/>
        <a:lstStyle/>
        <a:p>
          <a:endParaRPr lang="en-US"/>
        </a:p>
      </dgm:t>
    </dgm:pt>
    <dgm:pt modelId="{ACE0DE1A-C9B5-4115-BBA5-F899D775229E}">
      <dgm:prSet custT="1"/>
      <dgm:spPr>
        <a:solidFill>
          <a:srgbClr val="F6C700"/>
        </a:solidFill>
      </dgm:spPr>
      <dgm:t>
        <a:bodyPr/>
        <a:lstStyle/>
        <a:p>
          <a:pPr rtl="0"/>
          <a:r>
            <a:rPr lang="en-US" sz="2400" b="1" dirty="0" smtClean="0"/>
            <a:t>Federal debt</a:t>
          </a:r>
          <a:endParaRPr lang="en-IN" sz="2400" dirty="0"/>
        </a:p>
      </dgm:t>
    </dgm:pt>
    <dgm:pt modelId="{C942F42E-7006-466B-9B2E-777952300675}" type="parTrans" cxnId="{85E64175-AE72-41C8-A8EA-EE159C65D4E7}">
      <dgm:prSet/>
      <dgm:spPr/>
      <dgm:t>
        <a:bodyPr/>
        <a:lstStyle/>
        <a:p>
          <a:endParaRPr lang="en-US"/>
        </a:p>
      </dgm:t>
    </dgm:pt>
    <dgm:pt modelId="{291E42FD-CAC3-414E-9B6C-7F513B6464FE}" type="sibTrans" cxnId="{85E64175-AE72-41C8-A8EA-EE159C65D4E7}">
      <dgm:prSet/>
      <dgm:spPr/>
      <dgm:t>
        <a:bodyPr/>
        <a:lstStyle/>
        <a:p>
          <a:endParaRPr lang="en-US"/>
        </a:p>
      </dgm:t>
    </dgm:pt>
    <dgm:pt modelId="{1022A88A-C858-4564-842F-6E6F858DBEAD}">
      <dgm:prSet/>
      <dgm:spPr>
        <a:ln>
          <a:solidFill>
            <a:srgbClr val="F6C700"/>
          </a:solidFill>
        </a:ln>
      </dgm:spPr>
      <dgm:t>
        <a:bodyPr/>
        <a:lstStyle/>
        <a:p>
          <a:pPr rtl="0"/>
          <a:r>
            <a:rPr lang="en-US" b="0" i="0" dirty="0" smtClean="0">
              <a:solidFill>
                <a:schemeClr val="tx2"/>
              </a:solidFill>
            </a:rPr>
            <a:t>Sum of all the money that the federal government has borrowed over the years and not yet repaid</a:t>
          </a:r>
          <a:endParaRPr lang="en-IN" i="0" dirty="0">
            <a:solidFill>
              <a:schemeClr val="tx2"/>
            </a:solidFill>
          </a:endParaRPr>
        </a:p>
      </dgm:t>
    </dgm:pt>
    <dgm:pt modelId="{FE2889DC-90D5-453A-BDA3-AB8B5F35DBE1}" type="parTrans" cxnId="{8BD6424A-2867-42B7-A5D7-8BA5E9C39BB5}">
      <dgm:prSet/>
      <dgm:spPr/>
      <dgm:t>
        <a:bodyPr/>
        <a:lstStyle/>
        <a:p>
          <a:endParaRPr lang="en-US"/>
        </a:p>
      </dgm:t>
    </dgm:pt>
    <dgm:pt modelId="{FF711160-D26C-4B41-B717-28D03296437B}" type="sibTrans" cxnId="{8BD6424A-2867-42B7-A5D7-8BA5E9C39BB5}">
      <dgm:prSet/>
      <dgm:spPr/>
      <dgm:t>
        <a:bodyPr/>
        <a:lstStyle/>
        <a:p>
          <a:endParaRPr lang="en-US"/>
        </a:p>
      </dgm:t>
    </dgm:pt>
    <dgm:pt modelId="{433F3CE4-8D4C-484F-B174-CE49E97B2B18}" type="pres">
      <dgm:prSet presAssocID="{612E32E3-05B8-4CD8-AA26-AD5815798D84}" presName="linear" presStyleCnt="0">
        <dgm:presLayoutVars>
          <dgm:dir/>
          <dgm:animLvl val="lvl"/>
          <dgm:resizeHandles val="exact"/>
        </dgm:presLayoutVars>
      </dgm:prSet>
      <dgm:spPr/>
      <dgm:t>
        <a:bodyPr/>
        <a:lstStyle/>
        <a:p>
          <a:endParaRPr lang="en-US"/>
        </a:p>
      </dgm:t>
    </dgm:pt>
    <dgm:pt modelId="{31E94EFA-2D68-4D6C-BC8F-C4630FE3A00B}" type="pres">
      <dgm:prSet presAssocID="{6E670B01-AD41-477A-95CF-AF5FD93530A5}" presName="parentLin" presStyleCnt="0"/>
      <dgm:spPr/>
    </dgm:pt>
    <dgm:pt modelId="{CB2FDDFF-6EF0-4E1A-BCFB-F36892F17698}" type="pres">
      <dgm:prSet presAssocID="{6E670B01-AD41-477A-95CF-AF5FD93530A5}" presName="parentLeftMargin" presStyleLbl="node1" presStyleIdx="0" presStyleCnt="3"/>
      <dgm:spPr/>
      <dgm:t>
        <a:bodyPr/>
        <a:lstStyle/>
        <a:p>
          <a:endParaRPr lang="en-US"/>
        </a:p>
      </dgm:t>
    </dgm:pt>
    <dgm:pt modelId="{F3B3C1CC-EB39-4BF9-9BE6-BD85458C5152}" type="pres">
      <dgm:prSet presAssocID="{6E670B01-AD41-477A-95CF-AF5FD93530A5}" presName="parentText" presStyleLbl="node1" presStyleIdx="0" presStyleCnt="3">
        <dgm:presLayoutVars>
          <dgm:chMax val="0"/>
          <dgm:bulletEnabled val="1"/>
        </dgm:presLayoutVars>
      </dgm:prSet>
      <dgm:spPr/>
      <dgm:t>
        <a:bodyPr/>
        <a:lstStyle/>
        <a:p>
          <a:endParaRPr lang="en-US"/>
        </a:p>
      </dgm:t>
    </dgm:pt>
    <dgm:pt modelId="{146552BA-EA2D-46E0-9884-BEAC2BE758B6}" type="pres">
      <dgm:prSet presAssocID="{6E670B01-AD41-477A-95CF-AF5FD93530A5}" presName="negativeSpace" presStyleCnt="0"/>
      <dgm:spPr/>
    </dgm:pt>
    <dgm:pt modelId="{79D57DC6-6116-4C1A-A182-D2D0CFA935B8}" type="pres">
      <dgm:prSet presAssocID="{6E670B01-AD41-477A-95CF-AF5FD93530A5}" presName="childText" presStyleLbl="conFgAcc1" presStyleIdx="0" presStyleCnt="3">
        <dgm:presLayoutVars>
          <dgm:bulletEnabled val="1"/>
        </dgm:presLayoutVars>
      </dgm:prSet>
      <dgm:spPr/>
      <dgm:t>
        <a:bodyPr/>
        <a:lstStyle/>
        <a:p>
          <a:endParaRPr lang="en-US"/>
        </a:p>
      </dgm:t>
    </dgm:pt>
    <dgm:pt modelId="{693748F2-49DB-48CF-9F72-2F0383FB8B2C}" type="pres">
      <dgm:prSet presAssocID="{11BE491F-C4D1-406C-94EE-7C93F1C3FB83}" presName="spaceBetweenRectangles" presStyleCnt="0"/>
      <dgm:spPr/>
    </dgm:pt>
    <dgm:pt modelId="{E6F98B2A-35BB-4905-A42B-1278C180F96D}" type="pres">
      <dgm:prSet presAssocID="{1D9C2C84-A8E8-4D76-88FC-EAB2188F531C}" presName="parentLin" presStyleCnt="0"/>
      <dgm:spPr/>
    </dgm:pt>
    <dgm:pt modelId="{C10C92B0-6112-44AA-8CA0-6ACAFC8C36E6}" type="pres">
      <dgm:prSet presAssocID="{1D9C2C84-A8E8-4D76-88FC-EAB2188F531C}" presName="parentLeftMargin" presStyleLbl="node1" presStyleIdx="0" presStyleCnt="3"/>
      <dgm:spPr/>
      <dgm:t>
        <a:bodyPr/>
        <a:lstStyle/>
        <a:p>
          <a:endParaRPr lang="en-US"/>
        </a:p>
      </dgm:t>
    </dgm:pt>
    <dgm:pt modelId="{EA2678EA-4612-45E9-B42C-E612A8C8053D}" type="pres">
      <dgm:prSet presAssocID="{1D9C2C84-A8E8-4D76-88FC-EAB2188F531C}" presName="parentText" presStyleLbl="node1" presStyleIdx="1" presStyleCnt="3">
        <dgm:presLayoutVars>
          <dgm:chMax val="0"/>
          <dgm:bulletEnabled val="1"/>
        </dgm:presLayoutVars>
      </dgm:prSet>
      <dgm:spPr/>
      <dgm:t>
        <a:bodyPr/>
        <a:lstStyle/>
        <a:p>
          <a:endParaRPr lang="en-US"/>
        </a:p>
      </dgm:t>
    </dgm:pt>
    <dgm:pt modelId="{93D0F4F4-6A64-45F0-8C92-6D91C89E318E}" type="pres">
      <dgm:prSet presAssocID="{1D9C2C84-A8E8-4D76-88FC-EAB2188F531C}" presName="negativeSpace" presStyleCnt="0"/>
      <dgm:spPr/>
    </dgm:pt>
    <dgm:pt modelId="{CEE73C75-0F7A-41BA-ACB5-AC52AC045FEB}" type="pres">
      <dgm:prSet presAssocID="{1D9C2C84-A8E8-4D76-88FC-EAB2188F531C}" presName="childText" presStyleLbl="conFgAcc1" presStyleIdx="1" presStyleCnt="3">
        <dgm:presLayoutVars>
          <dgm:bulletEnabled val="1"/>
        </dgm:presLayoutVars>
      </dgm:prSet>
      <dgm:spPr/>
      <dgm:t>
        <a:bodyPr/>
        <a:lstStyle/>
        <a:p>
          <a:endParaRPr lang="en-US"/>
        </a:p>
      </dgm:t>
    </dgm:pt>
    <dgm:pt modelId="{8F9465B5-1228-4DBB-B1D3-4C8F63666252}" type="pres">
      <dgm:prSet presAssocID="{9A1A7332-4086-4E3A-BC36-0ED9D89E1E0B}" presName="spaceBetweenRectangles" presStyleCnt="0"/>
      <dgm:spPr/>
    </dgm:pt>
    <dgm:pt modelId="{8CFA59BD-915D-4930-9694-0C8D3ADA5E11}" type="pres">
      <dgm:prSet presAssocID="{ACE0DE1A-C9B5-4115-BBA5-F899D775229E}" presName="parentLin" presStyleCnt="0"/>
      <dgm:spPr/>
    </dgm:pt>
    <dgm:pt modelId="{79D98400-5670-4686-9E42-4A3BF3230275}" type="pres">
      <dgm:prSet presAssocID="{ACE0DE1A-C9B5-4115-BBA5-F899D775229E}" presName="parentLeftMargin" presStyleLbl="node1" presStyleIdx="1" presStyleCnt="3"/>
      <dgm:spPr/>
      <dgm:t>
        <a:bodyPr/>
        <a:lstStyle/>
        <a:p>
          <a:endParaRPr lang="en-US"/>
        </a:p>
      </dgm:t>
    </dgm:pt>
    <dgm:pt modelId="{6619F879-92F6-4ACB-BD32-00163354EF2C}" type="pres">
      <dgm:prSet presAssocID="{ACE0DE1A-C9B5-4115-BBA5-F899D775229E}" presName="parentText" presStyleLbl="node1" presStyleIdx="2" presStyleCnt="3">
        <dgm:presLayoutVars>
          <dgm:chMax val="0"/>
          <dgm:bulletEnabled val="1"/>
        </dgm:presLayoutVars>
      </dgm:prSet>
      <dgm:spPr/>
      <dgm:t>
        <a:bodyPr/>
        <a:lstStyle/>
        <a:p>
          <a:endParaRPr lang="en-US"/>
        </a:p>
      </dgm:t>
    </dgm:pt>
    <dgm:pt modelId="{2DBA25BE-D620-4788-936E-D668D12B4434}" type="pres">
      <dgm:prSet presAssocID="{ACE0DE1A-C9B5-4115-BBA5-F899D775229E}" presName="negativeSpace" presStyleCnt="0"/>
      <dgm:spPr/>
    </dgm:pt>
    <dgm:pt modelId="{4D74C33C-C8D0-498E-B50A-30522B3282A4}" type="pres">
      <dgm:prSet presAssocID="{ACE0DE1A-C9B5-4115-BBA5-F899D775229E}" presName="childText" presStyleLbl="conFgAcc1" presStyleIdx="2" presStyleCnt="3">
        <dgm:presLayoutVars>
          <dgm:bulletEnabled val="1"/>
        </dgm:presLayoutVars>
      </dgm:prSet>
      <dgm:spPr/>
      <dgm:t>
        <a:bodyPr/>
        <a:lstStyle/>
        <a:p>
          <a:endParaRPr lang="en-US"/>
        </a:p>
      </dgm:t>
    </dgm:pt>
  </dgm:ptLst>
  <dgm:cxnLst>
    <dgm:cxn modelId="{8A412AA0-8A96-486B-9B72-607C68987633}" type="presOf" srcId="{1D9C2C84-A8E8-4D76-88FC-EAB2188F531C}" destId="{EA2678EA-4612-45E9-B42C-E612A8C8053D}" srcOrd="1" destOrd="0" presId="urn:microsoft.com/office/officeart/2005/8/layout/list1"/>
    <dgm:cxn modelId="{47B57F8F-AFC0-4886-99EB-8AB2BF882D51}" type="presOf" srcId="{6E670B01-AD41-477A-95CF-AF5FD93530A5}" destId="{CB2FDDFF-6EF0-4E1A-BCFB-F36892F17698}" srcOrd="0" destOrd="0" presId="urn:microsoft.com/office/officeart/2005/8/layout/list1"/>
    <dgm:cxn modelId="{EC24D656-84AF-4867-9608-9DD491027CC8}" srcId="{6E670B01-AD41-477A-95CF-AF5FD93530A5}" destId="{AADDABAE-3993-49EC-89F9-81CE3D1612CB}" srcOrd="0" destOrd="0" parTransId="{B7D6B93B-8417-44A9-B4D0-8DF2F78D58E2}" sibTransId="{0F715E0A-CEB9-4167-BC3F-BA06BB50FDF9}"/>
    <dgm:cxn modelId="{8A53EE31-D8F1-472D-BF31-12C99673D890}" srcId="{612E32E3-05B8-4CD8-AA26-AD5815798D84}" destId="{1D9C2C84-A8E8-4D76-88FC-EAB2188F531C}" srcOrd="1" destOrd="0" parTransId="{572DE72B-B424-4E91-BDAF-676414F0A3E9}" sibTransId="{9A1A7332-4086-4E3A-BC36-0ED9D89E1E0B}"/>
    <dgm:cxn modelId="{85E64175-AE72-41C8-A8EA-EE159C65D4E7}" srcId="{612E32E3-05B8-4CD8-AA26-AD5815798D84}" destId="{ACE0DE1A-C9B5-4115-BBA5-F899D775229E}" srcOrd="2" destOrd="0" parTransId="{C942F42E-7006-466B-9B2E-777952300675}" sibTransId="{291E42FD-CAC3-414E-9B6C-7F513B6464FE}"/>
    <dgm:cxn modelId="{8BD6424A-2867-42B7-A5D7-8BA5E9C39BB5}" srcId="{ACE0DE1A-C9B5-4115-BBA5-F899D775229E}" destId="{1022A88A-C858-4564-842F-6E6F858DBEAD}" srcOrd="0" destOrd="0" parTransId="{FE2889DC-90D5-453A-BDA3-AB8B5F35DBE1}" sibTransId="{FF711160-D26C-4B41-B717-28D03296437B}"/>
    <dgm:cxn modelId="{17905C0D-AD13-43C7-800B-C1FA9F760B31}" type="presOf" srcId="{612E32E3-05B8-4CD8-AA26-AD5815798D84}" destId="{433F3CE4-8D4C-484F-B174-CE49E97B2B18}" srcOrd="0" destOrd="0" presId="urn:microsoft.com/office/officeart/2005/8/layout/list1"/>
    <dgm:cxn modelId="{F483AD23-2774-46AC-9D3E-3C3ED2ECAD96}" type="presOf" srcId="{1022A88A-C858-4564-842F-6E6F858DBEAD}" destId="{4D74C33C-C8D0-498E-B50A-30522B3282A4}" srcOrd="0" destOrd="0" presId="urn:microsoft.com/office/officeart/2005/8/layout/list1"/>
    <dgm:cxn modelId="{49F5179D-351B-4B65-B1A8-C77B542843B6}" type="presOf" srcId="{AADDABAE-3993-49EC-89F9-81CE3D1612CB}" destId="{79D57DC6-6116-4C1A-A182-D2D0CFA935B8}" srcOrd="0" destOrd="0" presId="urn:microsoft.com/office/officeart/2005/8/layout/list1"/>
    <dgm:cxn modelId="{D9ABCA0B-116D-4BF4-913A-BF44B54D1D3E}" type="presOf" srcId="{ACE0DE1A-C9B5-4115-BBA5-F899D775229E}" destId="{79D98400-5670-4686-9E42-4A3BF3230275}" srcOrd="0" destOrd="0" presId="urn:microsoft.com/office/officeart/2005/8/layout/list1"/>
    <dgm:cxn modelId="{35BC14F2-5332-4151-854A-8425892FF056}" type="presOf" srcId="{ACE0DE1A-C9B5-4115-BBA5-F899D775229E}" destId="{6619F879-92F6-4ACB-BD32-00163354EF2C}" srcOrd="1" destOrd="0" presId="urn:microsoft.com/office/officeart/2005/8/layout/list1"/>
    <dgm:cxn modelId="{0C0F94C7-008F-40E5-9383-5082E88193B9}" type="presOf" srcId="{7CF8C7FD-D119-47E8-94D2-2B66B1FE1A32}" destId="{CEE73C75-0F7A-41BA-ACB5-AC52AC045FEB}" srcOrd="0" destOrd="0" presId="urn:microsoft.com/office/officeart/2005/8/layout/list1"/>
    <dgm:cxn modelId="{AE52AAB6-E1BE-491A-A543-F2A5A9F98B79}" srcId="{1D9C2C84-A8E8-4D76-88FC-EAB2188F531C}" destId="{7CF8C7FD-D119-47E8-94D2-2B66B1FE1A32}" srcOrd="0" destOrd="0" parTransId="{39BADE14-1C45-483A-849E-FE35BF719281}" sibTransId="{A77D8866-E4E7-43A0-9D12-AA948A9AFCF4}"/>
    <dgm:cxn modelId="{ABC42EDB-F191-41E0-9A0A-35302FF8AD80}" srcId="{612E32E3-05B8-4CD8-AA26-AD5815798D84}" destId="{6E670B01-AD41-477A-95CF-AF5FD93530A5}" srcOrd="0" destOrd="0" parTransId="{608384F5-4D53-4E1F-A828-CA41B2380123}" sibTransId="{11BE491F-C4D1-406C-94EE-7C93F1C3FB83}"/>
    <dgm:cxn modelId="{41B3050F-1DCA-4FBC-9727-FE577657F33F}" type="presOf" srcId="{1D9C2C84-A8E8-4D76-88FC-EAB2188F531C}" destId="{C10C92B0-6112-44AA-8CA0-6ACAFC8C36E6}" srcOrd="0" destOrd="0" presId="urn:microsoft.com/office/officeart/2005/8/layout/list1"/>
    <dgm:cxn modelId="{6F458C39-0CF5-4DEA-A8AE-2F23863CA076}" type="presOf" srcId="{6E670B01-AD41-477A-95CF-AF5FD93530A5}" destId="{F3B3C1CC-EB39-4BF9-9BE6-BD85458C5152}" srcOrd="1" destOrd="0" presId="urn:microsoft.com/office/officeart/2005/8/layout/list1"/>
    <dgm:cxn modelId="{996484EE-B818-4DE3-9FFD-C3F3A118EC0C}" type="presParOf" srcId="{433F3CE4-8D4C-484F-B174-CE49E97B2B18}" destId="{31E94EFA-2D68-4D6C-BC8F-C4630FE3A00B}" srcOrd="0" destOrd="0" presId="urn:microsoft.com/office/officeart/2005/8/layout/list1"/>
    <dgm:cxn modelId="{FD32DCA1-742B-4779-8ADC-A2CD353C4E27}" type="presParOf" srcId="{31E94EFA-2D68-4D6C-BC8F-C4630FE3A00B}" destId="{CB2FDDFF-6EF0-4E1A-BCFB-F36892F17698}" srcOrd="0" destOrd="0" presId="urn:microsoft.com/office/officeart/2005/8/layout/list1"/>
    <dgm:cxn modelId="{1DB21CF7-72C4-407D-8F28-102420557347}" type="presParOf" srcId="{31E94EFA-2D68-4D6C-BC8F-C4630FE3A00B}" destId="{F3B3C1CC-EB39-4BF9-9BE6-BD85458C5152}" srcOrd="1" destOrd="0" presId="urn:microsoft.com/office/officeart/2005/8/layout/list1"/>
    <dgm:cxn modelId="{A7573CFF-7E2E-4B77-873A-1351F4F97A48}" type="presParOf" srcId="{433F3CE4-8D4C-484F-B174-CE49E97B2B18}" destId="{146552BA-EA2D-46E0-9884-BEAC2BE758B6}" srcOrd="1" destOrd="0" presId="urn:microsoft.com/office/officeart/2005/8/layout/list1"/>
    <dgm:cxn modelId="{8BF1C473-7178-46D4-940C-8A8A880CDDE7}" type="presParOf" srcId="{433F3CE4-8D4C-484F-B174-CE49E97B2B18}" destId="{79D57DC6-6116-4C1A-A182-D2D0CFA935B8}" srcOrd="2" destOrd="0" presId="urn:microsoft.com/office/officeart/2005/8/layout/list1"/>
    <dgm:cxn modelId="{C6B64D6A-3979-4B0D-BEA0-F86E9B76A4D1}" type="presParOf" srcId="{433F3CE4-8D4C-484F-B174-CE49E97B2B18}" destId="{693748F2-49DB-48CF-9F72-2F0383FB8B2C}" srcOrd="3" destOrd="0" presId="urn:microsoft.com/office/officeart/2005/8/layout/list1"/>
    <dgm:cxn modelId="{E6866DA6-9494-4599-B11D-F8B47436764A}" type="presParOf" srcId="{433F3CE4-8D4C-484F-B174-CE49E97B2B18}" destId="{E6F98B2A-35BB-4905-A42B-1278C180F96D}" srcOrd="4" destOrd="0" presId="urn:microsoft.com/office/officeart/2005/8/layout/list1"/>
    <dgm:cxn modelId="{B876F70C-1369-4444-9235-16BA0F4F54C3}" type="presParOf" srcId="{E6F98B2A-35BB-4905-A42B-1278C180F96D}" destId="{C10C92B0-6112-44AA-8CA0-6ACAFC8C36E6}" srcOrd="0" destOrd="0" presId="urn:microsoft.com/office/officeart/2005/8/layout/list1"/>
    <dgm:cxn modelId="{8F92768E-DD50-4ABC-AFD5-3C95FB313CA6}" type="presParOf" srcId="{E6F98B2A-35BB-4905-A42B-1278C180F96D}" destId="{EA2678EA-4612-45E9-B42C-E612A8C8053D}" srcOrd="1" destOrd="0" presId="urn:microsoft.com/office/officeart/2005/8/layout/list1"/>
    <dgm:cxn modelId="{A50BCC2D-307A-4D55-A34D-54CB2FD2E2B7}" type="presParOf" srcId="{433F3CE4-8D4C-484F-B174-CE49E97B2B18}" destId="{93D0F4F4-6A64-45F0-8C92-6D91C89E318E}" srcOrd="5" destOrd="0" presId="urn:microsoft.com/office/officeart/2005/8/layout/list1"/>
    <dgm:cxn modelId="{08F07D67-ABD6-40A4-B58B-146FE4D48CF2}" type="presParOf" srcId="{433F3CE4-8D4C-484F-B174-CE49E97B2B18}" destId="{CEE73C75-0F7A-41BA-ACB5-AC52AC045FEB}" srcOrd="6" destOrd="0" presId="urn:microsoft.com/office/officeart/2005/8/layout/list1"/>
    <dgm:cxn modelId="{D15AF81A-F377-4BC7-A8A3-3A97CCA1562B}" type="presParOf" srcId="{433F3CE4-8D4C-484F-B174-CE49E97B2B18}" destId="{8F9465B5-1228-4DBB-B1D3-4C8F63666252}" srcOrd="7" destOrd="0" presId="urn:microsoft.com/office/officeart/2005/8/layout/list1"/>
    <dgm:cxn modelId="{C7F39A8A-91D2-490F-ADB2-35F3FEEA5971}" type="presParOf" srcId="{433F3CE4-8D4C-484F-B174-CE49E97B2B18}" destId="{8CFA59BD-915D-4930-9694-0C8D3ADA5E11}" srcOrd="8" destOrd="0" presId="urn:microsoft.com/office/officeart/2005/8/layout/list1"/>
    <dgm:cxn modelId="{B7AD3620-EF44-468C-941A-228CDCEB82B3}" type="presParOf" srcId="{8CFA59BD-915D-4930-9694-0C8D3ADA5E11}" destId="{79D98400-5670-4686-9E42-4A3BF3230275}" srcOrd="0" destOrd="0" presId="urn:microsoft.com/office/officeart/2005/8/layout/list1"/>
    <dgm:cxn modelId="{752284C3-3247-43A2-9898-8FB11CF0C544}" type="presParOf" srcId="{8CFA59BD-915D-4930-9694-0C8D3ADA5E11}" destId="{6619F879-92F6-4ACB-BD32-00163354EF2C}" srcOrd="1" destOrd="0" presId="urn:microsoft.com/office/officeart/2005/8/layout/list1"/>
    <dgm:cxn modelId="{DD6B93EF-4154-42B4-84F8-9590AA194A37}" type="presParOf" srcId="{433F3CE4-8D4C-484F-B174-CE49E97B2B18}" destId="{2DBA25BE-D620-4788-936E-D668D12B4434}" srcOrd="9" destOrd="0" presId="urn:microsoft.com/office/officeart/2005/8/layout/list1"/>
    <dgm:cxn modelId="{7B8BCE61-5522-42C9-9177-594D8C27CC4B}" type="presParOf" srcId="{433F3CE4-8D4C-484F-B174-CE49E97B2B18}" destId="{4D74C33C-C8D0-498E-B50A-30522B3282A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6904A9-ED66-4956-8B13-D3175540E41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99C9BFE-3AEB-4F8B-9435-DEBB57785906}">
      <dgm:prSet custT="1"/>
      <dgm:spPr>
        <a:solidFill>
          <a:srgbClr val="F6C700"/>
        </a:solidFill>
      </dgm:spPr>
      <dgm:t>
        <a:bodyPr/>
        <a:lstStyle/>
        <a:p>
          <a:pPr rtl="0"/>
          <a:r>
            <a:rPr lang="en-IN" sz="2400" b="1" dirty="0" smtClean="0"/>
            <a:t>Open market operations</a:t>
          </a:r>
          <a:endParaRPr lang="en-IN" sz="2400" dirty="0"/>
        </a:p>
      </dgm:t>
    </dgm:pt>
    <dgm:pt modelId="{05A40886-912F-4B2F-A8C5-8A8D4D499D37}" type="parTrans" cxnId="{EF17520F-6C79-4B4F-8897-C66780B98CB3}">
      <dgm:prSet/>
      <dgm:spPr/>
      <dgm:t>
        <a:bodyPr/>
        <a:lstStyle/>
        <a:p>
          <a:endParaRPr lang="en-US"/>
        </a:p>
      </dgm:t>
    </dgm:pt>
    <dgm:pt modelId="{E49966F6-47D3-444C-AD28-A7EFF378C442}" type="sibTrans" cxnId="{EF17520F-6C79-4B4F-8897-C66780B98CB3}">
      <dgm:prSet/>
      <dgm:spPr/>
      <dgm:t>
        <a:bodyPr/>
        <a:lstStyle/>
        <a:p>
          <a:endParaRPr lang="en-US"/>
        </a:p>
      </dgm:t>
    </dgm:pt>
    <dgm:pt modelId="{9DE1EC48-D042-4BCC-8860-FF90A86EB28B}">
      <dgm:prSet/>
      <dgm:spPr>
        <a:ln>
          <a:solidFill>
            <a:srgbClr val="F6C700"/>
          </a:solidFill>
        </a:ln>
      </dgm:spPr>
      <dgm:t>
        <a:bodyPr/>
        <a:lstStyle/>
        <a:p>
          <a:pPr rtl="0"/>
          <a:r>
            <a:rPr lang="en-IN" b="0" i="0" dirty="0" smtClean="0">
              <a:solidFill>
                <a:schemeClr val="tx2"/>
              </a:solidFill>
            </a:rPr>
            <a:t>Federal Reserve function of buying and selling government securities</a:t>
          </a:r>
          <a:endParaRPr lang="en-IN" dirty="0">
            <a:solidFill>
              <a:schemeClr val="tx2"/>
            </a:solidFill>
          </a:endParaRPr>
        </a:p>
      </dgm:t>
    </dgm:pt>
    <dgm:pt modelId="{5E7303BE-F6AE-4974-B6DA-968AE5DB9220}" type="parTrans" cxnId="{25EE7001-D74C-4302-A660-1913F162CFA5}">
      <dgm:prSet/>
      <dgm:spPr/>
      <dgm:t>
        <a:bodyPr/>
        <a:lstStyle/>
        <a:p>
          <a:endParaRPr lang="en-US"/>
        </a:p>
      </dgm:t>
    </dgm:pt>
    <dgm:pt modelId="{77179B9C-3EE9-4523-BD11-D356F6DFBF3A}" type="sibTrans" cxnId="{25EE7001-D74C-4302-A660-1913F162CFA5}">
      <dgm:prSet/>
      <dgm:spPr/>
      <dgm:t>
        <a:bodyPr/>
        <a:lstStyle/>
        <a:p>
          <a:endParaRPr lang="en-US"/>
        </a:p>
      </dgm:t>
    </dgm:pt>
    <dgm:pt modelId="{CFB01E2E-2077-4E1C-9545-40D6CD4298CF}">
      <dgm:prSet custT="1"/>
      <dgm:spPr>
        <a:solidFill>
          <a:srgbClr val="F6C700"/>
        </a:solidFill>
      </dgm:spPr>
      <dgm:t>
        <a:bodyPr/>
        <a:lstStyle/>
        <a:p>
          <a:pPr rtl="0"/>
          <a:r>
            <a:rPr lang="en-IN" sz="2400" b="1" dirty="0" smtClean="0"/>
            <a:t>Discount rate</a:t>
          </a:r>
          <a:endParaRPr lang="en-IN" sz="2400" dirty="0"/>
        </a:p>
      </dgm:t>
    </dgm:pt>
    <dgm:pt modelId="{C7AE93FE-CD8F-4749-A081-530925204BCC}" type="parTrans" cxnId="{5B246584-5732-4BD7-8EAD-2C7A1180DC84}">
      <dgm:prSet/>
      <dgm:spPr/>
      <dgm:t>
        <a:bodyPr/>
        <a:lstStyle/>
        <a:p>
          <a:endParaRPr lang="en-US"/>
        </a:p>
      </dgm:t>
    </dgm:pt>
    <dgm:pt modelId="{B52FD7CE-8A0F-47BA-AA1B-4DFC4CBD4131}" type="sibTrans" cxnId="{5B246584-5732-4BD7-8EAD-2C7A1180DC84}">
      <dgm:prSet/>
      <dgm:spPr/>
      <dgm:t>
        <a:bodyPr/>
        <a:lstStyle/>
        <a:p>
          <a:endParaRPr lang="en-US"/>
        </a:p>
      </dgm:t>
    </dgm:pt>
    <dgm:pt modelId="{2BB786F5-AFB7-4AF9-8544-4EE5799E4D37}">
      <dgm:prSet/>
      <dgm:spPr>
        <a:ln>
          <a:solidFill>
            <a:srgbClr val="F6C700"/>
          </a:solidFill>
        </a:ln>
      </dgm:spPr>
      <dgm:t>
        <a:bodyPr/>
        <a:lstStyle/>
        <a:p>
          <a:pPr rtl="0"/>
          <a:r>
            <a:rPr lang="en-IN" b="0" i="0" dirty="0" smtClean="0">
              <a:solidFill>
                <a:schemeClr val="tx2"/>
              </a:solidFill>
            </a:rPr>
            <a:t>Rate of interest that the Federal Reserve charges when it loans funds to banks</a:t>
          </a:r>
          <a:endParaRPr lang="en-IN" dirty="0">
            <a:solidFill>
              <a:schemeClr val="tx2"/>
            </a:solidFill>
          </a:endParaRPr>
        </a:p>
      </dgm:t>
    </dgm:pt>
    <dgm:pt modelId="{8B4CE463-11DF-4BD7-884D-AB907267E72A}" type="parTrans" cxnId="{24A35241-35B8-431A-AB0B-253E127A0CEA}">
      <dgm:prSet/>
      <dgm:spPr/>
      <dgm:t>
        <a:bodyPr/>
        <a:lstStyle/>
        <a:p>
          <a:endParaRPr lang="en-US"/>
        </a:p>
      </dgm:t>
    </dgm:pt>
    <dgm:pt modelId="{B72A135A-0390-4744-818E-679DD2014208}" type="sibTrans" cxnId="{24A35241-35B8-431A-AB0B-253E127A0CEA}">
      <dgm:prSet/>
      <dgm:spPr/>
      <dgm:t>
        <a:bodyPr/>
        <a:lstStyle/>
        <a:p>
          <a:endParaRPr lang="en-US"/>
        </a:p>
      </dgm:t>
    </dgm:pt>
    <dgm:pt modelId="{0542682E-0300-45F1-B843-059E6F77961C}">
      <dgm:prSet custT="1"/>
      <dgm:spPr>
        <a:solidFill>
          <a:srgbClr val="F6C700"/>
        </a:solidFill>
      </dgm:spPr>
      <dgm:t>
        <a:bodyPr/>
        <a:lstStyle/>
        <a:p>
          <a:pPr rtl="0"/>
          <a:r>
            <a:rPr lang="en-IN" sz="2400" b="1" dirty="0" smtClean="0"/>
            <a:t>Reserve requirement</a:t>
          </a:r>
          <a:endParaRPr lang="en-IN" sz="2400" dirty="0"/>
        </a:p>
      </dgm:t>
    </dgm:pt>
    <dgm:pt modelId="{C8CE1920-4BA1-4634-A1D1-6FE607643F72}" type="parTrans" cxnId="{F0A65FB9-2F10-4BDE-9F37-C2BE69D47EE0}">
      <dgm:prSet/>
      <dgm:spPr/>
      <dgm:t>
        <a:bodyPr/>
        <a:lstStyle/>
        <a:p>
          <a:endParaRPr lang="en-US"/>
        </a:p>
      </dgm:t>
    </dgm:pt>
    <dgm:pt modelId="{674DDA79-5F0D-4ED8-9525-18FC2E0983C6}" type="sibTrans" cxnId="{F0A65FB9-2F10-4BDE-9F37-C2BE69D47EE0}">
      <dgm:prSet/>
      <dgm:spPr/>
      <dgm:t>
        <a:bodyPr/>
        <a:lstStyle/>
        <a:p>
          <a:endParaRPr lang="en-US"/>
        </a:p>
      </dgm:t>
    </dgm:pt>
    <dgm:pt modelId="{D6137404-D0C6-4783-9F87-00263EF4E4DF}">
      <dgm:prSet/>
      <dgm:spPr>
        <a:ln>
          <a:solidFill>
            <a:srgbClr val="F6C700"/>
          </a:solidFill>
        </a:ln>
      </dgm:spPr>
      <dgm:t>
        <a:bodyPr/>
        <a:lstStyle/>
        <a:p>
          <a:pPr rtl="0"/>
          <a:r>
            <a:rPr lang="en-IN" b="0" i="0" dirty="0" smtClean="0">
              <a:solidFill>
                <a:schemeClr val="tx2"/>
              </a:solidFill>
            </a:rPr>
            <a:t>Rule set by Fed, which specifies the minimum amount of reserves a bank is required to hold</a:t>
          </a:r>
          <a:endParaRPr lang="en-IN" dirty="0">
            <a:solidFill>
              <a:schemeClr val="tx2"/>
            </a:solidFill>
          </a:endParaRPr>
        </a:p>
      </dgm:t>
    </dgm:pt>
    <dgm:pt modelId="{DF243017-5770-4893-9FBA-23F00F03B81D}" type="parTrans" cxnId="{4F0527ED-95A2-4050-9D67-730C4661848C}">
      <dgm:prSet/>
      <dgm:spPr/>
      <dgm:t>
        <a:bodyPr/>
        <a:lstStyle/>
        <a:p>
          <a:endParaRPr lang="en-US"/>
        </a:p>
      </dgm:t>
    </dgm:pt>
    <dgm:pt modelId="{30BF7A4A-C233-4033-9E60-A9086C4FCF4B}" type="sibTrans" cxnId="{4F0527ED-95A2-4050-9D67-730C4661848C}">
      <dgm:prSet/>
      <dgm:spPr/>
      <dgm:t>
        <a:bodyPr/>
        <a:lstStyle/>
        <a:p>
          <a:endParaRPr lang="en-US"/>
        </a:p>
      </dgm:t>
    </dgm:pt>
    <dgm:pt modelId="{C8A823D2-029C-49E8-B37E-275A64ED3E33}" type="pres">
      <dgm:prSet presAssocID="{776904A9-ED66-4956-8B13-D3175540E416}" presName="linear" presStyleCnt="0">
        <dgm:presLayoutVars>
          <dgm:dir/>
          <dgm:animLvl val="lvl"/>
          <dgm:resizeHandles val="exact"/>
        </dgm:presLayoutVars>
      </dgm:prSet>
      <dgm:spPr/>
      <dgm:t>
        <a:bodyPr/>
        <a:lstStyle/>
        <a:p>
          <a:endParaRPr lang="en-US"/>
        </a:p>
      </dgm:t>
    </dgm:pt>
    <dgm:pt modelId="{4C42CED1-C808-4250-ABCA-71EAE04FCE49}" type="pres">
      <dgm:prSet presAssocID="{999C9BFE-3AEB-4F8B-9435-DEBB57785906}" presName="parentLin" presStyleCnt="0"/>
      <dgm:spPr/>
    </dgm:pt>
    <dgm:pt modelId="{42E043A6-DE5C-4415-AD29-86C1FB615293}" type="pres">
      <dgm:prSet presAssocID="{999C9BFE-3AEB-4F8B-9435-DEBB57785906}" presName="parentLeftMargin" presStyleLbl="node1" presStyleIdx="0" presStyleCnt="3"/>
      <dgm:spPr/>
      <dgm:t>
        <a:bodyPr/>
        <a:lstStyle/>
        <a:p>
          <a:endParaRPr lang="en-US"/>
        </a:p>
      </dgm:t>
    </dgm:pt>
    <dgm:pt modelId="{796D2406-E535-4ACE-8E0C-CF8C0F449D57}" type="pres">
      <dgm:prSet presAssocID="{999C9BFE-3AEB-4F8B-9435-DEBB57785906}" presName="parentText" presStyleLbl="node1" presStyleIdx="0" presStyleCnt="3">
        <dgm:presLayoutVars>
          <dgm:chMax val="0"/>
          <dgm:bulletEnabled val="1"/>
        </dgm:presLayoutVars>
      </dgm:prSet>
      <dgm:spPr/>
      <dgm:t>
        <a:bodyPr/>
        <a:lstStyle/>
        <a:p>
          <a:endParaRPr lang="en-US"/>
        </a:p>
      </dgm:t>
    </dgm:pt>
    <dgm:pt modelId="{48749DC1-D265-4D12-AC8B-E74D1C607D85}" type="pres">
      <dgm:prSet presAssocID="{999C9BFE-3AEB-4F8B-9435-DEBB57785906}" presName="negativeSpace" presStyleCnt="0"/>
      <dgm:spPr/>
    </dgm:pt>
    <dgm:pt modelId="{3837334E-5C2C-4926-81CA-580B6A9BC484}" type="pres">
      <dgm:prSet presAssocID="{999C9BFE-3AEB-4F8B-9435-DEBB57785906}" presName="childText" presStyleLbl="conFgAcc1" presStyleIdx="0" presStyleCnt="3">
        <dgm:presLayoutVars>
          <dgm:bulletEnabled val="1"/>
        </dgm:presLayoutVars>
      </dgm:prSet>
      <dgm:spPr/>
      <dgm:t>
        <a:bodyPr/>
        <a:lstStyle/>
        <a:p>
          <a:endParaRPr lang="en-US"/>
        </a:p>
      </dgm:t>
    </dgm:pt>
    <dgm:pt modelId="{F9C9265A-D5E1-4FA3-8534-8E77421575A6}" type="pres">
      <dgm:prSet presAssocID="{E49966F6-47D3-444C-AD28-A7EFF378C442}" presName="spaceBetweenRectangles" presStyleCnt="0"/>
      <dgm:spPr/>
    </dgm:pt>
    <dgm:pt modelId="{5C9DCF8D-2C54-4DCA-AD7E-84829E92F063}" type="pres">
      <dgm:prSet presAssocID="{CFB01E2E-2077-4E1C-9545-40D6CD4298CF}" presName="parentLin" presStyleCnt="0"/>
      <dgm:spPr/>
    </dgm:pt>
    <dgm:pt modelId="{D90C919E-4E41-4543-9911-5EA5966F684E}" type="pres">
      <dgm:prSet presAssocID="{CFB01E2E-2077-4E1C-9545-40D6CD4298CF}" presName="parentLeftMargin" presStyleLbl="node1" presStyleIdx="0" presStyleCnt="3"/>
      <dgm:spPr/>
      <dgm:t>
        <a:bodyPr/>
        <a:lstStyle/>
        <a:p>
          <a:endParaRPr lang="en-US"/>
        </a:p>
      </dgm:t>
    </dgm:pt>
    <dgm:pt modelId="{0724B3AB-8D0D-4726-A9E0-FF29168A083A}" type="pres">
      <dgm:prSet presAssocID="{CFB01E2E-2077-4E1C-9545-40D6CD4298CF}" presName="parentText" presStyleLbl="node1" presStyleIdx="1" presStyleCnt="3">
        <dgm:presLayoutVars>
          <dgm:chMax val="0"/>
          <dgm:bulletEnabled val="1"/>
        </dgm:presLayoutVars>
      </dgm:prSet>
      <dgm:spPr/>
      <dgm:t>
        <a:bodyPr/>
        <a:lstStyle/>
        <a:p>
          <a:endParaRPr lang="en-US"/>
        </a:p>
      </dgm:t>
    </dgm:pt>
    <dgm:pt modelId="{06EC3BF4-D332-43F3-A50F-4CC0E1977F42}" type="pres">
      <dgm:prSet presAssocID="{CFB01E2E-2077-4E1C-9545-40D6CD4298CF}" presName="negativeSpace" presStyleCnt="0"/>
      <dgm:spPr/>
    </dgm:pt>
    <dgm:pt modelId="{5CC5802E-818D-45D9-899A-C849E3A3D6C6}" type="pres">
      <dgm:prSet presAssocID="{CFB01E2E-2077-4E1C-9545-40D6CD4298CF}" presName="childText" presStyleLbl="conFgAcc1" presStyleIdx="1" presStyleCnt="3">
        <dgm:presLayoutVars>
          <dgm:bulletEnabled val="1"/>
        </dgm:presLayoutVars>
      </dgm:prSet>
      <dgm:spPr/>
      <dgm:t>
        <a:bodyPr/>
        <a:lstStyle/>
        <a:p>
          <a:endParaRPr lang="en-US"/>
        </a:p>
      </dgm:t>
    </dgm:pt>
    <dgm:pt modelId="{984BF4CF-976D-445D-AB22-FB361FFB7BFF}" type="pres">
      <dgm:prSet presAssocID="{B52FD7CE-8A0F-47BA-AA1B-4DFC4CBD4131}" presName="spaceBetweenRectangles" presStyleCnt="0"/>
      <dgm:spPr/>
    </dgm:pt>
    <dgm:pt modelId="{EBCEC096-FF86-4033-A7C9-5287D48E56B2}" type="pres">
      <dgm:prSet presAssocID="{0542682E-0300-45F1-B843-059E6F77961C}" presName="parentLin" presStyleCnt="0"/>
      <dgm:spPr/>
    </dgm:pt>
    <dgm:pt modelId="{FEC4B2E3-47BC-4DCD-B981-684B7472DB71}" type="pres">
      <dgm:prSet presAssocID="{0542682E-0300-45F1-B843-059E6F77961C}" presName="parentLeftMargin" presStyleLbl="node1" presStyleIdx="1" presStyleCnt="3"/>
      <dgm:spPr/>
      <dgm:t>
        <a:bodyPr/>
        <a:lstStyle/>
        <a:p>
          <a:endParaRPr lang="en-US"/>
        </a:p>
      </dgm:t>
    </dgm:pt>
    <dgm:pt modelId="{DBF870BB-C019-4699-8E59-012EDF3D3D54}" type="pres">
      <dgm:prSet presAssocID="{0542682E-0300-45F1-B843-059E6F77961C}" presName="parentText" presStyleLbl="node1" presStyleIdx="2" presStyleCnt="3">
        <dgm:presLayoutVars>
          <dgm:chMax val="0"/>
          <dgm:bulletEnabled val="1"/>
        </dgm:presLayoutVars>
      </dgm:prSet>
      <dgm:spPr/>
      <dgm:t>
        <a:bodyPr/>
        <a:lstStyle/>
        <a:p>
          <a:endParaRPr lang="en-US"/>
        </a:p>
      </dgm:t>
    </dgm:pt>
    <dgm:pt modelId="{34BE0261-DDCE-46E6-AFAE-D289517F01BF}" type="pres">
      <dgm:prSet presAssocID="{0542682E-0300-45F1-B843-059E6F77961C}" presName="negativeSpace" presStyleCnt="0"/>
      <dgm:spPr/>
    </dgm:pt>
    <dgm:pt modelId="{C9A5175B-DB59-4A5A-8ABB-A8EA8E816E4C}" type="pres">
      <dgm:prSet presAssocID="{0542682E-0300-45F1-B843-059E6F77961C}" presName="childText" presStyleLbl="conFgAcc1" presStyleIdx="2" presStyleCnt="3">
        <dgm:presLayoutVars>
          <dgm:bulletEnabled val="1"/>
        </dgm:presLayoutVars>
      </dgm:prSet>
      <dgm:spPr/>
      <dgm:t>
        <a:bodyPr/>
        <a:lstStyle/>
        <a:p>
          <a:endParaRPr lang="en-US"/>
        </a:p>
      </dgm:t>
    </dgm:pt>
  </dgm:ptLst>
  <dgm:cxnLst>
    <dgm:cxn modelId="{5D48BBB9-A3CD-4B40-91EC-1F59542B8A40}" type="presOf" srcId="{0542682E-0300-45F1-B843-059E6F77961C}" destId="{DBF870BB-C019-4699-8E59-012EDF3D3D54}" srcOrd="1" destOrd="0" presId="urn:microsoft.com/office/officeart/2005/8/layout/list1"/>
    <dgm:cxn modelId="{25EE7001-D74C-4302-A660-1913F162CFA5}" srcId="{999C9BFE-3AEB-4F8B-9435-DEBB57785906}" destId="{9DE1EC48-D042-4BCC-8860-FF90A86EB28B}" srcOrd="0" destOrd="0" parTransId="{5E7303BE-F6AE-4974-B6DA-968AE5DB9220}" sibTransId="{77179B9C-3EE9-4523-BD11-D356F6DFBF3A}"/>
    <dgm:cxn modelId="{F04B9448-E2A5-4B97-8EDB-36CB34F5E2A8}" type="presOf" srcId="{999C9BFE-3AEB-4F8B-9435-DEBB57785906}" destId="{42E043A6-DE5C-4415-AD29-86C1FB615293}" srcOrd="0" destOrd="0" presId="urn:microsoft.com/office/officeart/2005/8/layout/list1"/>
    <dgm:cxn modelId="{24A35241-35B8-431A-AB0B-253E127A0CEA}" srcId="{CFB01E2E-2077-4E1C-9545-40D6CD4298CF}" destId="{2BB786F5-AFB7-4AF9-8544-4EE5799E4D37}" srcOrd="0" destOrd="0" parTransId="{8B4CE463-11DF-4BD7-884D-AB907267E72A}" sibTransId="{B72A135A-0390-4744-818E-679DD2014208}"/>
    <dgm:cxn modelId="{15E415FC-D28F-42A8-A949-3CEC5CE5E0D7}" type="presOf" srcId="{776904A9-ED66-4956-8B13-D3175540E416}" destId="{C8A823D2-029C-49E8-B37E-275A64ED3E33}" srcOrd="0" destOrd="0" presId="urn:microsoft.com/office/officeart/2005/8/layout/list1"/>
    <dgm:cxn modelId="{EF17520F-6C79-4B4F-8897-C66780B98CB3}" srcId="{776904A9-ED66-4956-8B13-D3175540E416}" destId="{999C9BFE-3AEB-4F8B-9435-DEBB57785906}" srcOrd="0" destOrd="0" parTransId="{05A40886-912F-4B2F-A8C5-8A8D4D499D37}" sibTransId="{E49966F6-47D3-444C-AD28-A7EFF378C442}"/>
    <dgm:cxn modelId="{F1D823F1-EABA-4337-9E7B-C64ABB882ED9}" type="presOf" srcId="{CFB01E2E-2077-4E1C-9545-40D6CD4298CF}" destId="{0724B3AB-8D0D-4726-A9E0-FF29168A083A}" srcOrd="1" destOrd="0" presId="urn:microsoft.com/office/officeart/2005/8/layout/list1"/>
    <dgm:cxn modelId="{9F757ED2-A697-4E31-B73B-5B566236E5A5}" type="presOf" srcId="{2BB786F5-AFB7-4AF9-8544-4EE5799E4D37}" destId="{5CC5802E-818D-45D9-899A-C849E3A3D6C6}" srcOrd="0" destOrd="0" presId="urn:microsoft.com/office/officeart/2005/8/layout/list1"/>
    <dgm:cxn modelId="{8757059B-FE43-422B-AC52-1AFB5794C6D4}" type="presOf" srcId="{D6137404-D0C6-4783-9F87-00263EF4E4DF}" destId="{C9A5175B-DB59-4A5A-8ABB-A8EA8E816E4C}" srcOrd="0" destOrd="0" presId="urn:microsoft.com/office/officeart/2005/8/layout/list1"/>
    <dgm:cxn modelId="{D39E8DC5-1900-4BC7-84DD-06BB0982817F}" type="presOf" srcId="{CFB01E2E-2077-4E1C-9545-40D6CD4298CF}" destId="{D90C919E-4E41-4543-9911-5EA5966F684E}" srcOrd="0" destOrd="0" presId="urn:microsoft.com/office/officeart/2005/8/layout/list1"/>
    <dgm:cxn modelId="{4F0527ED-95A2-4050-9D67-730C4661848C}" srcId="{0542682E-0300-45F1-B843-059E6F77961C}" destId="{D6137404-D0C6-4783-9F87-00263EF4E4DF}" srcOrd="0" destOrd="0" parTransId="{DF243017-5770-4893-9FBA-23F00F03B81D}" sibTransId="{30BF7A4A-C233-4033-9E60-A9086C4FCF4B}"/>
    <dgm:cxn modelId="{EF11CA22-D629-465A-944F-383024C28545}" type="presOf" srcId="{9DE1EC48-D042-4BCC-8860-FF90A86EB28B}" destId="{3837334E-5C2C-4926-81CA-580B6A9BC484}" srcOrd="0" destOrd="0" presId="urn:microsoft.com/office/officeart/2005/8/layout/list1"/>
    <dgm:cxn modelId="{302812C9-8368-421E-B934-291FE13B3819}" type="presOf" srcId="{999C9BFE-3AEB-4F8B-9435-DEBB57785906}" destId="{796D2406-E535-4ACE-8E0C-CF8C0F449D57}" srcOrd="1" destOrd="0" presId="urn:microsoft.com/office/officeart/2005/8/layout/list1"/>
    <dgm:cxn modelId="{F0A65FB9-2F10-4BDE-9F37-C2BE69D47EE0}" srcId="{776904A9-ED66-4956-8B13-D3175540E416}" destId="{0542682E-0300-45F1-B843-059E6F77961C}" srcOrd="2" destOrd="0" parTransId="{C8CE1920-4BA1-4634-A1D1-6FE607643F72}" sibTransId="{674DDA79-5F0D-4ED8-9525-18FC2E0983C6}"/>
    <dgm:cxn modelId="{5B246584-5732-4BD7-8EAD-2C7A1180DC84}" srcId="{776904A9-ED66-4956-8B13-D3175540E416}" destId="{CFB01E2E-2077-4E1C-9545-40D6CD4298CF}" srcOrd="1" destOrd="0" parTransId="{C7AE93FE-CD8F-4749-A081-530925204BCC}" sibTransId="{B52FD7CE-8A0F-47BA-AA1B-4DFC4CBD4131}"/>
    <dgm:cxn modelId="{816DE264-E20C-4E43-8B31-9F27E84277C7}" type="presOf" srcId="{0542682E-0300-45F1-B843-059E6F77961C}" destId="{FEC4B2E3-47BC-4DCD-B981-684B7472DB71}" srcOrd="0" destOrd="0" presId="urn:microsoft.com/office/officeart/2005/8/layout/list1"/>
    <dgm:cxn modelId="{E4C2F7A0-CCDE-4CC8-AB96-C9FFFE01D85E}" type="presParOf" srcId="{C8A823D2-029C-49E8-B37E-275A64ED3E33}" destId="{4C42CED1-C808-4250-ABCA-71EAE04FCE49}" srcOrd="0" destOrd="0" presId="urn:microsoft.com/office/officeart/2005/8/layout/list1"/>
    <dgm:cxn modelId="{1F6A60EB-66B1-43AD-BFA7-446F73D339C1}" type="presParOf" srcId="{4C42CED1-C808-4250-ABCA-71EAE04FCE49}" destId="{42E043A6-DE5C-4415-AD29-86C1FB615293}" srcOrd="0" destOrd="0" presId="urn:microsoft.com/office/officeart/2005/8/layout/list1"/>
    <dgm:cxn modelId="{3D6EA419-2D6B-4237-BE65-799604381CEC}" type="presParOf" srcId="{4C42CED1-C808-4250-ABCA-71EAE04FCE49}" destId="{796D2406-E535-4ACE-8E0C-CF8C0F449D57}" srcOrd="1" destOrd="0" presId="urn:microsoft.com/office/officeart/2005/8/layout/list1"/>
    <dgm:cxn modelId="{108AA8E6-451F-4C1D-81D6-BE4E2CB4A55E}" type="presParOf" srcId="{C8A823D2-029C-49E8-B37E-275A64ED3E33}" destId="{48749DC1-D265-4D12-AC8B-E74D1C607D85}" srcOrd="1" destOrd="0" presId="urn:microsoft.com/office/officeart/2005/8/layout/list1"/>
    <dgm:cxn modelId="{97D56790-3700-4740-AC9B-145A54F53625}" type="presParOf" srcId="{C8A823D2-029C-49E8-B37E-275A64ED3E33}" destId="{3837334E-5C2C-4926-81CA-580B6A9BC484}" srcOrd="2" destOrd="0" presId="urn:microsoft.com/office/officeart/2005/8/layout/list1"/>
    <dgm:cxn modelId="{752163BD-5FA4-4CF2-AEE7-966EEE586434}" type="presParOf" srcId="{C8A823D2-029C-49E8-B37E-275A64ED3E33}" destId="{F9C9265A-D5E1-4FA3-8534-8E77421575A6}" srcOrd="3" destOrd="0" presId="urn:microsoft.com/office/officeart/2005/8/layout/list1"/>
    <dgm:cxn modelId="{0FB4A625-1D56-4F84-ACA9-A4DC69CCAAF4}" type="presParOf" srcId="{C8A823D2-029C-49E8-B37E-275A64ED3E33}" destId="{5C9DCF8D-2C54-4DCA-AD7E-84829E92F063}" srcOrd="4" destOrd="0" presId="urn:microsoft.com/office/officeart/2005/8/layout/list1"/>
    <dgm:cxn modelId="{95F8E552-33C8-464C-A58A-EACF289F3551}" type="presParOf" srcId="{5C9DCF8D-2C54-4DCA-AD7E-84829E92F063}" destId="{D90C919E-4E41-4543-9911-5EA5966F684E}" srcOrd="0" destOrd="0" presId="urn:microsoft.com/office/officeart/2005/8/layout/list1"/>
    <dgm:cxn modelId="{1436647E-CE65-43DE-BC9D-CD0173C8ED4F}" type="presParOf" srcId="{5C9DCF8D-2C54-4DCA-AD7E-84829E92F063}" destId="{0724B3AB-8D0D-4726-A9E0-FF29168A083A}" srcOrd="1" destOrd="0" presId="urn:microsoft.com/office/officeart/2005/8/layout/list1"/>
    <dgm:cxn modelId="{F8D82A79-18B7-4E4B-8061-2607C77DC554}" type="presParOf" srcId="{C8A823D2-029C-49E8-B37E-275A64ED3E33}" destId="{06EC3BF4-D332-43F3-A50F-4CC0E1977F42}" srcOrd="5" destOrd="0" presId="urn:microsoft.com/office/officeart/2005/8/layout/list1"/>
    <dgm:cxn modelId="{C4909D3C-B99A-48FA-8858-79ED6F27BA8F}" type="presParOf" srcId="{C8A823D2-029C-49E8-B37E-275A64ED3E33}" destId="{5CC5802E-818D-45D9-899A-C849E3A3D6C6}" srcOrd="6" destOrd="0" presId="urn:microsoft.com/office/officeart/2005/8/layout/list1"/>
    <dgm:cxn modelId="{D2EB02AE-3FA3-4BD4-A4C8-FB9F0E9FB2BE}" type="presParOf" srcId="{C8A823D2-029C-49E8-B37E-275A64ED3E33}" destId="{984BF4CF-976D-445D-AB22-FB361FFB7BFF}" srcOrd="7" destOrd="0" presId="urn:microsoft.com/office/officeart/2005/8/layout/list1"/>
    <dgm:cxn modelId="{1D3224AC-34B3-4657-934C-E559C9C44548}" type="presParOf" srcId="{C8A823D2-029C-49E8-B37E-275A64ED3E33}" destId="{EBCEC096-FF86-4033-A7C9-5287D48E56B2}" srcOrd="8" destOrd="0" presId="urn:microsoft.com/office/officeart/2005/8/layout/list1"/>
    <dgm:cxn modelId="{D3704D32-6F33-4BB9-B898-8D99E5CFEBE0}" type="presParOf" srcId="{EBCEC096-FF86-4033-A7C9-5287D48E56B2}" destId="{FEC4B2E3-47BC-4DCD-B981-684B7472DB71}" srcOrd="0" destOrd="0" presId="urn:microsoft.com/office/officeart/2005/8/layout/list1"/>
    <dgm:cxn modelId="{0D3A1B18-29C8-4DB2-A871-8CDCD02491EB}" type="presParOf" srcId="{EBCEC096-FF86-4033-A7C9-5287D48E56B2}" destId="{DBF870BB-C019-4699-8E59-012EDF3D3D54}" srcOrd="1" destOrd="0" presId="urn:microsoft.com/office/officeart/2005/8/layout/list1"/>
    <dgm:cxn modelId="{33D9B154-9094-457B-8791-BC3CAEDA37B9}" type="presParOf" srcId="{C8A823D2-029C-49E8-B37E-275A64ED3E33}" destId="{34BE0261-DDCE-46E6-AFAE-D289517F01BF}" srcOrd="9" destOrd="0" presId="urn:microsoft.com/office/officeart/2005/8/layout/list1"/>
    <dgm:cxn modelId="{8DEB6D95-5005-4871-B259-C12AE94D9CA0}" type="presParOf" srcId="{C8A823D2-029C-49E8-B37E-275A64ED3E33}" destId="{C9A5175B-DB59-4A5A-8ABB-A8EA8E816E4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fld id="{8BA63C9A-A6EA-4342-8B7B-2A5A63F0EE3D}" type="slidenum">
              <a:rPr lang="en-US" altLang="en-US"/>
              <a:pPr/>
              <a:t>‹#›</a:t>
            </a:fld>
            <a:endParaRPr lang="en-US" altLang="en-US"/>
          </a:p>
        </p:txBody>
      </p:sp>
    </p:spTree>
    <p:extLst>
      <p:ext uri="{BB962C8B-B14F-4D97-AF65-F5344CB8AC3E}">
        <p14:creationId xmlns:p14="http://schemas.microsoft.com/office/powerpoint/2010/main" val="1914090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3789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fld id="{615D1221-17E0-45F5-A470-CEB834B5850B}" type="slidenum">
              <a:rPr lang="en-US" altLang="en-US"/>
              <a:pPr/>
              <a:t>‹#›</a:t>
            </a:fld>
            <a:endParaRPr lang="en-US" altLang="en-US"/>
          </a:p>
        </p:txBody>
      </p:sp>
    </p:spTree>
    <p:extLst>
      <p:ext uri="{BB962C8B-B14F-4D97-AF65-F5344CB8AC3E}">
        <p14:creationId xmlns:p14="http://schemas.microsoft.com/office/powerpoint/2010/main" val="17862536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1C6AF6A-5C73-46B5-81CB-9771042A9B0F}" type="slidenum">
              <a:rPr lang="en-US" altLang="en-US" sz="1300"/>
              <a:pPr/>
              <a:t>1</a:t>
            </a:fld>
            <a:endParaRPr lang="en-US" altLang="en-US" sz="13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89061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46686D6-EAED-403F-9503-BFCC9492C353}" type="slidenum">
              <a:rPr lang="en-US" altLang="en-US" sz="1300"/>
              <a:pPr/>
              <a:t>2</a:t>
            </a:fld>
            <a:endParaRPr lang="en-US" altLang="en-US" sz="13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599352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DEEF392-E8CE-453D-BC81-B225AEAAE74C}" type="slidenum">
              <a:rPr lang="en-US" altLang="en-US" sz="1300"/>
              <a:pPr/>
              <a:t>3</a:t>
            </a:fld>
            <a:endParaRPr lang="en-US" altLang="en-US" sz="13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643731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ln/>
        </p:spPr>
      </p:sp>
      <p:sp>
        <p:nvSpPr>
          <p:cNvPr id="5325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55153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noChangeArrowheads="1" noTextEdit="1"/>
          </p:cNvSpPr>
          <p:nvPr>
            <p:ph type="sldImg"/>
          </p:nvPr>
        </p:nvSpPr>
        <p:spPr>
          <a:ln/>
        </p:spPr>
      </p:sp>
      <p:sp>
        <p:nvSpPr>
          <p:cNvPr id="8601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68871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ln/>
        </p:spPr>
      </p:sp>
      <p:sp>
        <p:nvSpPr>
          <p:cNvPr id="4915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361038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7729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42120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ln/>
        </p:spPr>
      </p:sp>
      <p:sp>
        <p:nvSpPr>
          <p:cNvPr id="61442"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007297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444500" cy="6858000"/>
          </a:xfrm>
          <a:prstGeom prst="rect">
            <a:avLst/>
          </a:prstGeom>
          <a:solidFill>
            <a:srgbClr val="F1CA0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Rectangle 2"/>
          <p:cNvSpPr/>
          <p:nvPr userDrawn="1"/>
        </p:nvSpPr>
        <p:spPr>
          <a:xfrm>
            <a:off x="0" y="563563"/>
            <a:ext cx="9144000" cy="1287462"/>
          </a:xfrm>
          <a:prstGeom prst="rect">
            <a:avLst/>
          </a:prstGeom>
          <a:solidFill>
            <a:srgbClr val="F1CA0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4832350" y="3165475"/>
            <a:ext cx="38814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anose="020B0604020202020204" pitchFamily="34" charset="0"/>
              </a:rPr>
              <a:t>Economics: The Framework for Business</a:t>
            </a:r>
          </a:p>
        </p:txBody>
      </p:sp>
      <p:sp>
        <p:nvSpPr>
          <p:cNvPr id="5" name="TextBox 4"/>
          <p:cNvSpPr txBox="1">
            <a:spLocks noChangeArrowheads="1"/>
          </p:cNvSpPr>
          <p:nvPr userDrawn="1"/>
        </p:nvSpPr>
        <p:spPr bwMode="auto">
          <a:xfrm>
            <a:off x="48323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2</a:t>
            </a:r>
          </a:p>
        </p:txBody>
      </p:sp>
      <p:cxnSp>
        <p:nvCxnSpPr>
          <p:cNvPr id="6" name="Straight Connector 5"/>
          <p:cNvCxnSpPr/>
          <p:nvPr userDrawn="1"/>
        </p:nvCxnSpPr>
        <p:spPr>
          <a:xfrm>
            <a:off x="4832350" y="2987675"/>
            <a:ext cx="4311650" cy="0"/>
          </a:xfrm>
          <a:prstGeom prst="line">
            <a:avLst/>
          </a:prstGeom>
          <a:ln w="38100" cmpd="sng">
            <a:solidFill>
              <a:srgbClr val="5CBDFF"/>
            </a:solidFill>
          </a:ln>
          <a:effectLst/>
        </p:spPr>
        <p:style>
          <a:lnRef idx="2">
            <a:schemeClr val="accent1"/>
          </a:lnRef>
          <a:fillRef idx="0">
            <a:schemeClr val="accent1"/>
          </a:fillRef>
          <a:effectRef idx="1">
            <a:schemeClr val="accent1"/>
          </a:effectRef>
          <a:fontRef idx="minor">
            <a:schemeClr val="tx1"/>
          </a:fontRef>
        </p:style>
      </p:cxnSp>
      <p:pic>
        <p:nvPicPr>
          <p:cNvPr id="7" name="Picture 1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0875" y="2417763"/>
            <a:ext cx="3619500"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userDrawn="1"/>
        </p:nvSpPr>
        <p:spPr bwMode="auto">
          <a:xfrm>
            <a:off x="369888" y="414338"/>
            <a:ext cx="3833812"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9600" dirty="0" smtClean="0">
                <a:solidFill>
                  <a:schemeClr val="tx2"/>
                </a:solidFill>
                <a:latin typeface="DINPro-CondBlack"/>
                <a:ea typeface="DINPro-CondBlack"/>
                <a:cs typeface="DINPro-CondBlack"/>
              </a:rPr>
              <a:t>BUSN</a:t>
            </a:r>
          </a:p>
        </p:txBody>
      </p:sp>
      <p:grpSp>
        <p:nvGrpSpPr>
          <p:cNvPr id="9" name="Group 14"/>
          <p:cNvGrpSpPr>
            <a:grpSpLocks/>
          </p:cNvGrpSpPr>
          <p:nvPr userDrawn="1"/>
        </p:nvGrpSpPr>
        <p:grpSpPr bwMode="auto">
          <a:xfrm>
            <a:off x="3871913" y="787400"/>
            <a:ext cx="679450" cy="831850"/>
            <a:chOff x="3793661" y="814730"/>
            <a:chExt cx="678753" cy="830997"/>
          </a:xfrm>
        </p:grpSpPr>
        <p:sp>
          <p:nvSpPr>
            <p:cNvPr id="10" name="TextBox 9"/>
            <p:cNvSpPr txBox="1">
              <a:spLocks noChangeArrowheads="1"/>
            </p:cNvSpPr>
            <p:nvPr userDrawn="1"/>
          </p:nvSpPr>
          <p:spPr bwMode="auto">
            <a:xfrm>
              <a:off x="3863439" y="814730"/>
              <a:ext cx="513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4800" dirty="0" smtClean="0">
                  <a:solidFill>
                    <a:schemeClr val="tx2"/>
                  </a:solidFill>
                  <a:latin typeface="DINPro-CondMedium"/>
                  <a:ea typeface="DINPro-CondMedium"/>
                  <a:cs typeface="DINPro-CondMedium"/>
                </a:rPr>
                <a:t>8</a:t>
              </a:r>
            </a:p>
          </p:txBody>
        </p:sp>
        <p:sp>
          <p:nvSpPr>
            <p:cNvPr id="11" name="Oval 10"/>
            <p:cNvSpPr/>
            <p:nvPr userDrawn="1"/>
          </p:nvSpPr>
          <p:spPr>
            <a:xfrm>
              <a:off x="3793661" y="928913"/>
              <a:ext cx="678753" cy="678753"/>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chemeClr val="tx2"/>
                </a:solidFill>
              </a:endParaRPr>
            </a:p>
          </p:txBody>
        </p:sp>
      </p:grpSp>
      <p:sp>
        <p:nvSpPr>
          <p:cNvPr id="12" name="Footer Placeholder 1"/>
          <p:cNvSpPr>
            <a:spLocks noGrp="1"/>
          </p:cNvSpPr>
          <p:nvPr>
            <p:ph type="ftr" sz="quarter" idx="10"/>
          </p:nvPr>
        </p:nvSpPr>
        <p:spPr>
          <a:xfrm>
            <a:off x="3735388" y="6584950"/>
            <a:ext cx="5408612" cy="277813"/>
          </a:xfrm>
        </p:spPr>
        <p:txBody>
          <a:bodyPr anchor="b"/>
          <a:lstStyle>
            <a:lvl1pPr algn="l">
              <a:defRPr sz="700" kern="700" spc="50">
                <a:latin typeface="Arial Narrow"/>
                <a:cs typeface="Arial Narrow"/>
              </a:defRPr>
            </a:lvl1pPr>
          </a:lstStyle>
          <a:p>
            <a:pPr>
              <a:defRPr/>
            </a:pPr>
            <a:r>
              <a:rPr lang="en-US"/>
              <a:t>Copyright ©2016 Cengage Learning. All Rights Reserved. May not be scanned, copied or duplicated, or posted to a publicly accessible website, in whole or in part. </a:t>
            </a:r>
          </a:p>
        </p:txBody>
      </p:sp>
    </p:spTree>
    <p:extLst>
      <p:ext uri="{BB962C8B-B14F-4D97-AF65-F5344CB8AC3E}">
        <p14:creationId xmlns:p14="http://schemas.microsoft.com/office/powerpoint/2010/main" val="3842722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EB32BFB0-4CF4-40C7-93F9-0D1D6FED9D64}"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F1CA0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F8B12574-9C18-43C1-B362-75B8D1E76357}" type="slidenum">
              <a:rPr lang="en-US" altLang="en-US"/>
              <a:pPr/>
              <a:t>‹#›</a:t>
            </a:fld>
            <a:endParaRPr lang="en-US" altLang="en-US"/>
          </a:p>
        </p:txBody>
      </p:sp>
    </p:spTree>
    <p:extLst>
      <p:ext uri="{BB962C8B-B14F-4D97-AF65-F5344CB8AC3E}">
        <p14:creationId xmlns:p14="http://schemas.microsoft.com/office/powerpoint/2010/main" val="854452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289D4080-0039-4B40-B9EC-5EFE78D91388}"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B651CC16-8C31-4F54-A592-99A4D05A8CFE}" type="slidenum">
              <a:rPr lang="en-US" altLang="en-US"/>
              <a:pPr/>
              <a:t>‹#›</a:t>
            </a:fld>
            <a:endParaRPr lang="en-US" altLang="en-US"/>
          </a:p>
        </p:txBody>
      </p:sp>
    </p:spTree>
    <p:extLst>
      <p:ext uri="{BB962C8B-B14F-4D97-AF65-F5344CB8AC3E}">
        <p14:creationId xmlns:p14="http://schemas.microsoft.com/office/powerpoint/2010/main" val="311615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E9EB5441-D2AC-4FE0-B551-D682701A9D95}"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6" name="Rectangle 5"/>
          <p:cNvSpPr/>
          <p:nvPr userDrawn="1"/>
        </p:nvSpPr>
        <p:spPr>
          <a:xfrm>
            <a:off x="0" y="368300"/>
            <a:ext cx="2600325" cy="584200"/>
          </a:xfrm>
          <a:prstGeom prst="rect">
            <a:avLst/>
          </a:prstGeom>
          <a:solidFill>
            <a:srgbClr val="B0002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9F2DE545-2900-46AB-B2A9-85CC448D7E79}" type="slidenum">
              <a:rPr lang="en-US" altLang="en-US"/>
              <a:pPr/>
              <a:t>‹#›</a:t>
            </a:fld>
            <a:endParaRPr lang="en-US" altLang="en-US"/>
          </a:p>
        </p:txBody>
      </p:sp>
    </p:spTree>
    <p:extLst>
      <p:ext uri="{BB962C8B-B14F-4D97-AF65-F5344CB8AC3E}">
        <p14:creationId xmlns:p14="http://schemas.microsoft.com/office/powerpoint/2010/main" val="317231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8FF3A756-129C-41D2-99AD-D10AB0531A41}"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6" name="Rectangle 5"/>
          <p:cNvSpPr/>
          <p:nvPr userDrawn="1"/>
        </p:nvSpPr>
        <p:spPr>
          <a:xfrm>
            <a:off x="0" y="368300"/>
            <a:ext cx="2600325" cy="584200"/>
          </a:xfrm>
          <a:prstGeom prst="rect">
            <a:avLst/>
          </a:prstGeom>
          <a:solidFill>
            <a:srgbClr val="993399"/>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C3540D2E-B4B1-481A-AA26-2F295C2A2F05}" type="slidenum">
              <a:rPr lang="en-US" altLang="en-US"/>
              <a:pPr/>
              <a:t>‹#›</a:t>
            </a:fld>
            <a:endParaRPr lang="en-US" altLang="en-US"/>
          </a:p>
        </p:txBody>
      </p:sp>
    </p:spTree>
    <p:extLst>
      <p:ext uri="{BB962C8B-B14F-4D97-AF65-F5344CB8AC3E}">
        <p14:creationId xmlns:p14="http://schemas.microsoft.com/office/powerpoint/2010/main" val="150272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1C0EDDD3-D75F-4223-8665-CE960CB42D84}"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6" name="Rectangle 5"/>
          <p:cNvSpPr/>
          <p:nvPr userDrawn="1"/>
        </p:nvSpPr>
        <p:spPr>
          <a:xfrm>
            <a:off x="0" y="368300"/>
            <a:ext cx="2600325" cy="584200"/>
          </a:xfrm>
          <a:prstGeom prst="rect">
            <a:avLst/>
          </a:prstGeom>
          <a:solidFill>
            <a:srgbClr val="F1CA0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F1CA0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tx2"/>
                </a:solidFill>
                <a:latin typeface="Franklin Gothic Medium" pitchFamily="34" charset="0"/>
              </a:rPr>
              <a:t>Exhibit</a:t>
            </a:r>
            <a:endParaRPr lang="en-US" altLang="en-US" sz="3200" b="1" i="1" dirty="0" smtClean="0">
              <a:solidFill>
                <a:schemeClr val="tx2"/>
              </a:solidFill>
              <a:latin typeface="Franklin Gothic Medium"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fld id="{527093E5-BA63-41F4-A3FC-51E016BF3870}" type="slidenum">
              <a:rPr lang="en-US" altLang="en-US"/>
              <a:pPr/>
              <a:t>‹#›</a:t>
            </a:fld>
            <a:endParaRPr lang="en-US" altLang="en-US"/>
          </a:p>
        </p:txBody>
      </p:sp>
    </p:spTree>
    <p:extLst>
      <p:ext uri="{BB962C8B-B14F-4D97-AF65-F5344CB8AC3E}">
        <p14:creationId xmlns:p14="http://schemas.microsoft.com/office/powerpoint/2010/main" val="379965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08A4B109-98C5-4C47-BA80-BD9EE41D609C}"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0"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a:p>
        </p:txBody>
      </p:sp>
      <p:sp>
        <p:nvSpPr>
          <p:cNvPr id="13"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01100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A54BF559-0076-425E-9563-C866A5DD7019}"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8"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9" name="TextBox 8"/>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87763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2AA2C159-EE7F-44E1-9D6A-7CFBFD7D26CE}"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0"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14" name="Content Placeholder 3"/>
          <p:cNvSpPr>
            <a:spLocks noGrp="1"/>
          </p:cNvSpPr>
          <p:nvPr>
            <p:ph sz="half" idx="1"/>
          </p:nvPr>
        </p:nvSpPr>
        <p:spPr>
          <a:xfrm>
            <a:off x="457200" y="1600200"/>
            <a:ext cx="4038600" cy="4525963"/>
          </a:xfrm>
        </p:spPr>
        <p:txBody>
          <a:bodyPr/>
          <a:lstStyle>
            <a:lvl1pPr>
              <a:defRPr b="1"/>
            </a:lvl1pPr>
          </a:lstStyle>
          <a:p>
            <a:endParaRPr lang="en-US" dirty="0"/>
          </a:p>
        </p:txBody>
      </p:sp>
      <p:sp>
        <p:nvSpPr>
          <p:cNvPr id="15" name="Content Placeholder 3"/>
          <p:cNvSpPr>
            <a:spLocks noGrp="1"/>
          </p:cNvSpPr>
          <p:nvPr>
            <p:ph sz="half" idx="12"/>
          </p:nvPr>
        </p:nvSpPr>
        <p:spPr>
          <a:xfrm>
            <a:off x="4655498" y="1602288"/>
            <a:ext cx="4038600" cy="4525963"/>
          </a:xfrm>
        </p:spPr>
        <p:txBody>
          <a:bodyPr/>
          <a:lstStyle>
            <a:lvl1pPr>
              <a:defRPr b="1"/>
            </a:lvl1pPr>
          </a:lstStyle>
          <a:p>
            <a:endParaRPr lang="en-US"/>
          </a:p>
        </p:txBody>
      </p:sp>
      <p:sp>
        <p:nvSpPr>
          <p:cNvPr id="12" name="Date Placeholder 3"/>
          <p:cNvSpPr>
            <a:spLocks noGrp="1"/>
          </p:cNvSpPr>
          <p:nvPr>
            <p:ph type="dt" sz="half" idx="13"/>
          </p:nvPr>
        </p:nvSpPr>
        <p:spPr/>
        <p:txBody>
          <a:bodyPr/>
          <a:lstStyle>
            <a:lvl1pPr>
              <a:defRPr/>
            </a:lvl1pPr>
          </a:lstStyle>
          <a:p>
            <a:pPr>
              <a:defRPr/>
            </a:pPr>
            <a:endParaRPr lang="en-US"/>
          </a:p>
        </p:txBody>
      </p:sp>
      <p:sp>
        <p:nvSpPr>
          <p:cNvPr id="13" name="Footer Placeholder 4"/>
          <p:cNvSpPr>
            <a:spLocks noGrp="1"/>
          </p:cNvSpPr>
          <p:nvPr>
            <p:ph type="ftr" sz="quarter" idx="14"/>
          </p:nvPr>
        </p:nvSpPr>
        <p:spPr/>
        <p:txBody>
          <a:bodyPr/>
          <a:lstStyle>
            <a:lvl1pPr>
              <a:defRPr/>
            </a:lvl1pPr>
          </a:lstStyle>
          <a:p>
            <a:pPr>
              <a:defRPr/>
            </a:pPr>
            <a:endParaRPr lang="en-US"/>
          </a:p>
        </p:txBody>
      </p:sp>
    </p:spTree>
    <p:extLst>
      <p:ext uri="{BB962C8B-B14F-4D97-AF65-F5344CB8AC3E}">
        <p14:creationId xmlns:p14="http://schemas.microsoft.com/office/powerpoint/2010/main" val="3290051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0973C643-9147-4623-9D4F-CD1DC514BEE7}"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9"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a:p>
        </p:txBody>
      </p:sp>
      <p:sp>
        <p:nvSpPr>
          <p:cNvPr id="12" name="Footer Placeholder 4"/>
          <p:cNvSpPr>
            <a:spLocks noGrp="1"/>
          </p:cNvSpPr>
          <p:nvPr>
            <p:ph type="ftr" sz="quarter" idx="14"/>
          </p:nvPr>
        </p:nvSpPr>
        <p:spPr/>
        <p:txBody>
          <a:bodyPr/>
          <a:lstStyle>
            <a:lvl1pPr>
              <a:defRPr/>
            </a:lvl1pPr>
          </a:lstStyle>
          <a:p>
            <a:pPr>
              <a:defRPr/>
            </a:pPr>
            <a:endParaRPr lang="en-US"/>
          </a:p>
        </p:txBody>
      </p:sp>
    </p:spTree>
    <p:extLst>
      <p:ext uri="{BB962C8B-B14F-4D97-AF65-F5344CB8AC3E}">
        <p14:creationId xmlns:p14="http://schemas.microsoft.com/office/powerpoint/2010/main" val="417126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F1CA0E"/>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fld id="{1857295E-D60E-4C07-A6C1-B295850CB0E0}" type="slidenum">
              <a:rPr lang="en-US" altLang="en-US" sz="1200" b="1">
                <a:solidFill>
                  <a:srgbClr val="000000"/>
                </a:solidFill>
                <a:latin typeface="Calibri" panose="020F0502020204030204" pitchFamily="34" charset="0"/>
                <a:cs typeface="Arial" panose="020B0604020202020204" pitchFamily="34" charset="0"/>
              </a:rPr>
              <a:pPr algn="r" eaLnBrk="1" hangingPunct="1"/>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©2016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BUSN8 | CH2</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977013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1022D53-C51B-4B9E-86A5-E9A2E7A2ED6C}" type="slidenum">
              <a:rPr lang="en-US" altLang="en-US"/>
              <a:pPr/>
              <a:t>‹#›</a:t>
            </a:fld>
            <a:endParaRPr lang="en-US" altLang="en-US"/>
          </a:p>
        </p:txBody>
      </p:sp>
    </p:spTree>
    <p:extLst>
      <p:ext uri="{BB962C8B-B14F-4D97-AF65-F5344CB8AC3E}">
        <p14:creationId xmlns:p14="http://schemas.microsoft.com/office/powerpoint/2010/main" val="2783334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0FA434F-0DBF-4703-B48E-E3F764BF9B09}" type="slidenum">
              <a:rPr lang="en-US" altLang="en-US"/>
              <a:pPr/>
              <a:t>‹#›</a:t>
            </a:fld>
            <a:endParaRPr lang="en-US" altLang="en-US"/>
          </a:p>
        </p:txBody>
      </p:sp>
    </p:spTree>
    <p:extLst>
      <p:ext uri="{BB962C8B-B14F-4D97-AF65-F5344CB8AC3E}">
        <p14:creationId xmlns:p14="http://schemas.microsoft.com/office/powerpoint/2010/main" val="2127704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431F452-279F-4F81-9295-635B205ED3FF}" type="slidenum">
              <a:rPr lang="en-US" altLang="en-US"/>
              <a:pPr/>
              <a:t>‹#›</a:t>
            </a:fld>
            <a:endParaRPr lang="en-US" altLang="en-US"/>
          </a:p>
        </p:txBody>
      </p:sp>
    </p:spTree>
    <p:extLst>
      <p:ext uri="{BB962C8B-B14F-4D97-AF65-F5344CB8AC3E}">
        <p14:creationId xmlns:p14="http://schemas.microsoft.com/office/powerpoint/2010/main" val="1481825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F2D1788D-1DCA-4638-9E76-6460E40AD539}" type="slidenum">
              <a:rPr lang="en-US" altLang="en-US"/>
              <a:pPr/>
              <a:t>‹#›</a:t>
            </a:fld>
            <a:endParaRPr lang="en-US" altLang="en-US"/>
          </a:p>
        </p:txBody>
      </p:sp>
    </p:spTree>
    <p:extLst>
      <p:ext uri="{BB962C8B-B14F-4D97-AF65-F5344CB8AC3E}">
        <p14:creationId xmlns:p14="http://schemas.microsoft.com/office/powerpoint/2010/main" val="1250470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7ADA6FB-984A-4208-9094-BA0A2297FF63}" type="slidenum">
              <a:rPr lang="en-US" altLang="en-US"/>
              <a:pPr/>
              <a:t>‹#›</a:t>
            </a:fld>
            <a:endParaRPr lang="en-US" altLang="en-US"/>
          </a:p>
        </p:txBody>
      </p:sp>
    </p:spTree>
    <p:extLst>
      <p:ext uri="{BB962C8B-B14F-4D97-AF65-F5344CB8AC3E}">
        <p14:creationId xmlns:p14="http://schemas.microsoft.com/office/powerpoint/2010/main" val="964724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172EB91-9CA4-49BB-B414-1EDE5CD23DDB}" type="slidenum">
              <a:rPr lang="en-US" altLang="en-US"/>
              <a:pPr/>
              <a:t>‹#›</a:t>
            </a:fld>
            <a:endParaRPr lang="en-US" altLang="en-US"/>
          </a:p>
        </p:txBody>
      </p:sp>
    </p:spTree>
    <p:extLst>
      <p:ext uri="{BB962C8B-B14F-4D97-AF65-F5344CB8AC3E}">
        <p14:creationId xmlns:p14="http://schemas.microsoft.com/office/powerpoint/2010/main" val="2161870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36C05BC-A03A-4BA1-8C77-1FD1CA942439}" type="slidenum">
              <a:rPr lang="en-US" altLang="en-US"/>
              <a:pPr/>
              <a:t>‹#›</a:t>
            </a:fld>
            <a:endParaRPr lang="en-US" altLang="en-US"/>
          </a:p>
        </p:txBody>
      </p:sp>
    </p:spTree>
    <p:extLst>
      <p:ext uri="{BB962C8B-B14F-4D97-AF65-F5344CB8AC3E}">
        <p14:creationId xmlns:p14="http://schemas.microsoft.com/office/powerpoint/2010/main" val="1822489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03CB9BE-0C1B-49E1-A2B9-50EA2FC173D1}" type="slidenum">
              <a:rPr lang="en-US" altLang="en-US"/>
              <a:pPr/>
              <a:t>‹#›</a:t>
            </a:fld>
            <a:endParaRPr lang="en-US" altLang="en-US"/>
          </a:p>
        </p:txBody>
      </p:sp>
    </p:spTree>
    <p:extLst>
      <p:ext uri="{BB962C8B-B14F-4D97-AF65-F5344CB8AC3E}">
        <p14:creationId xmlns:p14="http://schemas.microsoft.com/office/powerpoint/2010/main" val="2715350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36D1C0F-A44C-46E0-A490-77BBBDBA3C40}" type="slidenum">
              <a:rPr lang="en-US" altLang="en-US"/>
              <a:pPr/>
              <a:t>‹#›</a:t>
            </a:fld>
            <a:endParaRPr lang="en-US" altLang="en-US"/>
          </a:p>
        </p:txBody>
      </p:sp>
    </p:spTree>
    <p:extLst>
      <p:ext uri="{BB962C8B-B14F-4D97-AF65-F5344CB8AC3E}">
        <p14:creationId xmlns:p14="http://schemas.microsoft.com/office/powerpoint/2010/main" val="2712893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499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cs typeface="Arial" panose="020B0604020202020204" pitchFamily="34" charset="0"/>
              </a:defRPr>
            </a:lvl1pPr>
          </a:lstStyle>
          <a:p>
            <a:fld id="{F3E7B3F2-4F9E-4C39-A4E4-8E55B5477C6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591" r:id="rId1"/>
    <p:sldLayoutId id="2147484592" r:id="rId2"/>
    <p:sldLayoutId id="2147484593" r:id="rId3"/>
    <p:sldLayoutId id="2147484594" r:id="rId4"/>
    <p:sldLayoutId id="2147484595" r:id="rId5"/>
    <p:sldLayoutId id="2147484596" r:id="rId6"/>
    <p:sldLayoutId id="2147484597" r:id="rId7"/>
    <p:sldLayoutId id="2147484598" r:id="rId8"/>
    <p:sldLayoutId id="2147484599" r:id="rId9"/>
    <p:sldLayoutId id="2147484600" r:id="rId10"/>
    <p:sldLayoutId id="2147484601" r:id="rId11"/>
    <p:sldLayoutId id="2147484582" r:id="rId12"/>
    <p:sldLayoutId id="2147484583" r:id="rId13"/>
    <p:sldLayoutId id="2147484584" r:id="rId14"/>
    <p:sldLayoutId id="2147484585" r:id="rId15"/>
    <p:sldLayoutId id="2147484586" r:id="rId16"/>
    <p:sldLayoutId id="2147484587" r:id="rId17"/>
    <p:sldLayoutId id="2147484588" r:id="rId18"/>
    <p:sldLayoutId id="2147484589" r:id="rId19"/>
    <p:sldLayoutId id="2147484590" r:id="rId20"/>
    <p:sldLayoutId id="2147484602"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2"/>
          </a:solidFill>
          <a:latin typeface="+mj-lt"/>
          <a:ea typeface="+mj-ea"/>
          <a:cs typeface="+mj-cs"/>
        </a:defRPr>
      </a:lvl1pPr>
      <a:lvl2pPr algn="ctr" defTabSz="457200" rtl="0" eaLnBrk="0" fontAlgn="base" hangingPunct="0">
        <a:spcBef>
          <a:spcPct val="0"/>
        </a:spcBef>
        <a:spcAft>
          <a:spcPct val="0"/>
        </a:spcAft>
        <a:defRPr sz="4400">
          <a:solidFill>
            <a:schemeClr val="tx2"/>
          </a:solidFill>
          <a:latin typeface="Calibri" pitchFamily="34" charset="0"/>
        </a:defRPr>
      </a:lvl2pPr>
      <a:lvl3pPr algn="ctr" defTabSz="457200" rtl="0" eaLnBrk="0" fontAlgn="base" hangingPunct="0">
        <a:spcBef>
          <a:spcPct val="0"/>
        </a:spcBef>
        <a:spcAft>
          <a:spcPct val="0"/>
        </a:spcAft>
        <a:defRPr sz="4400">
          <a:solidFill>
            <a:schemeClr val="tx2"/>
          </a:solidFill>
          <a:latin typeface="Calibri" pitchFamily="34" charset="0"/>
        </a:defRPr>
      </a:lvl3pPr>
      <a:lvl4pPr algn="ctr" defTabSz="457200" rtl="0" eaLnBrk="0" fontAlgn="base" hangingPunct="0">
        <a:spcBef>
          <a:spcPct val="0"/>
        </a:spcBef>
        <a:spcAft>
          <a:spcPct val="0"/>
        </a:spcAft>
        <a:defRPr sz="4400">
          <a:solidFill>
            <a:schemeClr val="tx2"/>
          </a:solidFill>
          <a:latin typeface="Calibri" pitchFamily="34" charset="0"/>
        </a:defRPr>
      </a:lvl4pPr>
      <a:lvl5pPr algn="ctr" defTabSz="457200" rtl="0" eaLnBrk="0" fontAlgn="base" hangingPunct="0">
        <a:spcBef>
          <a:spcPct val="0"/>
        </a:spcBef>
        <a:spcAft>
          <a:spcPct val="0"/>
        </a:spcAft>
        <a:defRPr sz="4400">
          <a:solidFill>
            <a:schemeClr val="tx2"/>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2"/>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2"/>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2"/>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a:t>Copyright ©2016 Cengage Learning. All Rights Reserved. May not be scanned, copied or duplicated, or posted to a publicly accessible website, in whole or in part.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1214438" y="1455738"/>
            <a:ext cx="7431087" cy="3471862"/>
          </a:xfrm>
        </p:spPr>
        <p:txBody>
          <a:bodyPr/>
          <a:lstStyle/>
          <a:p>
            <a:pPr marL="419100" indent="-419100" eaLnBrk="1" hangingPunct="1">
              <a:spcAft>
                <a:spcPts val="600"/>
              </a:spcAft>
              <a:buFont typeface="Wingdings" panose="05000000000000000000" pitchFamily="2" charset="2"/>
              <a:buAutoNum type="arabicPlain"/>
            </a:pPr>
            <a:r>
              <a:rPr lang="en-IN" altLang="en-US" sz="2400" smtClean="0">
                <a:latin typeface="Rockwell" panose="02060603020205020403" pitchFamily="18" charset="0"/>
                <a:ea typeface="Rockwell" panose="02060603020205020403" pitchFamily="18" charset="0"/>
                <a:cs typeface="Rockwell" panose="02060603020205020403" pitchFamily="18" charset="0"/>
              </a:rPr>
              <a:t>Define economics and discuss the evolving global economic crisis</a:t>
            </a:r>
          </a:p>
          <a:p>
            <a:pPr marL="419100" indent="-419100" eaLnBrk="1" hangingPunct="1">
              <a:spcAft>
                <a:spcPts val="600"/>
              </a:spcAft>
              <a:buFont typeface="Wingdings" panose="05000000000000000000" pitchFamily="2" charset="2"/>
              <a:buAutoNum type="arabicPlain"/>
            </a:pPr>
            <a:r>
              <a:rPr lang="en-US" altLang="en-US" sz="2400" smtClean="0">
                <a:latin typeface="Rockwell" panose="02060603020205020403" pitchFamily="18" charset="0"/>
                <a:ea typeface="Rockwell" panose="02060603020205020403" pitchFamily="18" charset="0"/>
                <a:cs typeface="Rockwell" panose="02060603020205020403" pitchFamily="18" charset="0"/>
              </a:rPr>
              <a:t>Analyze</a:t>
            </a:r>
            <a:r>
              <a:rPr lang="en-IN" altLang="en-US" sz="2400" smtClean="0">
                <a:latin typeface="Rockwell" panose="02060603020205020403" pitchFamily="18" charset="0"/>
                <a:ea typeface="Rockwell" panose="02060603020205020403" pitchFamily="18" charset="0"/>
                <a:cs typeface="Rockwell" panose="02060603020205020403" pitchFamily="18" charset="0"/>
              </a:rPr>
              <a:t> the impact of fiscal and monetary policy on the economy</a:t>
            </a:r>
          </a:p>
          <a:p>
            <a:pPr marL="419100" indent="-419100" eaLnBrk="1" hangingPunct="1">
              <a:spcAft>
                <a:spcPts val="600"/>
              </a:spcAft>
              <a:buFont typeface="Wingdings" panose="05000000000000000000" pitchFamily="2" charset="2"/>
              <a:buAutoNum type="arabicPlain"/>
            </a:pPr>
            <a:r>
              <a:rPr lang="en-IN" altLang="en-US" sz="2400" smtClean="0">
                <a:latin typeface="Rockwell" panose="02060603020205020403" pitchFamily="18" charset="0"/>
                <a:ea typeface="Rockwell" panose="02060603020205020403" pitchFamily="18" charset="0"/>
                <a:cs typeface="Rockwell" panose="02060603020205020403" pitchFamily="18" charset="0"/>
              </a:rPr>
              <a:t>Explain and evaluate the free market system and supply and demand</a:t>
            </a:r>
          </a:p>
          <a:p>
            <a:pPr marL="419100" indent="-419100" eaLnBrk="1" hangingPunct="1">
              <a:spcAft>
                <a:spcPts val="600"/>
              </a:spcAft>
              <a:buFont typeface="Wingdings" panose="05000000000000000000" pitchFamily="2" charset="2"/>
              <a:buAutoNum type="arabicPlain"/>
            </a:pPr>
            <a:r>
              <a:rPr lang="en-IN" altLang="en-US" sz="2400" smtClean="0">
                <a:latin typeface="Rockwell" panose="02060603020205020403" pitchFamily="18" charset="0"/>
                <a:ea typeface="Rockwell" panose="02060603020205020403" pitchFamily="18" charset="0"/>
                <a:cs typeface="Rockwell" panose="02060603020205020403" pitchFamily="18" charset="0"/>
              </a:rPr>
              <a:t>Explain and evaluate planned market systems</a:t>
            </a:r>
          </a:p>
          <a:p>
            <a:pPr marL="419100" indent="-419100" eaLnBrk="1" hangingPunct="1">
              <a:spcAft>
                <a:spcPts val="600"/>
              </a:spcAft>
              <a:buFont typeface="Wingdings" panose="05000000000000000000" pitchFamily="2" charset="2"/>
              <a:buAutoNum type="arabicPlain"/>
            </a:pPr>
            <a:r>
              <a:rPr lang="en-IN" altLang="en-US" sz="2400" smtClean="0">
                <a:latin typeface="Rockwell" panose="02060603020205020403" pitchFamily="18" charset="0"/>
                <a:ea typeface="Rockwell" panose="02060603020205020403" pitchFamily="18" charset="0"/>
                <a:cs typeface="Rockwell" panose="02060603020205020403" pitchFamily="18" charset="0"/>
              </a:rPr>
              <a:t>Describe the trend toward mixed market systems</a:t>
            </a:r>
          </a:p>
          <a:p>
            <a:pPr marL="419100" indent="-419100" eaLnBrk="1" hangingPunct="1">
              <a:spcAft>
                <a:spcPts val="600"/>
              </a:spcAft>
              <a:buFont typeface="Wingdings" panose="05000000000000000000" pitchFamily="2" charset="2"/>
              <a:buAutoNum type="arabicPlain"/>
            </a:pPr>
            <a:r>
              <a:rPr lang="en-IN" altLang="en-US" sz="2400" smtClean="0">
                <a:latin typeface="Rockwell" panose="02060603020205020403" pitchFamily="18" charset="0"/>
                <a:ea typeface="Rockwell" panose="02060603020205020403" pitchFamily="18" charset="0"/>
                <a:cs typeface="Rockwell" panose="02060603020205020403" pitchFamily="18" charset="0"/>
              </a:rPr>
              <a:t>Discuss key terms and tools to evaluate economic performance</a:t>
            </a:r>
            <a:endParaRPr lang="en-US" altLang="en-US" sz="2400" smtClean="0">
              <a:latin typeface="Rockwell" panose="02060603020205020403" pitchFamily="18" charset="0"/>
              <a:ea typeface="Rockwell" panose="02060603020205020403" pitchFamily="18" charset="0"/>
              <a:cs typeface="Rockwell" panose="02060603020205020403"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25463" y="3175"/>
            <a:ext cx="8229600" cy="1143000"/>
          </a:xfrm>
        </p:spPr>
        <p:txBody>
          <a:bodyPr/>
          <a:lstStyle/>
          <a:p>
            <a:pPr eaLnBrk="1" hangingPunct="1"/>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Understanding Economics: Key Definitions</a:t>
            </a:r>
          </a:p>
        </p:txBody>
      </p:sp>
      <p:sp>
        <p:nvSpPr>
          <p:cNvPr id="16387"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smtClean="0"/>
              <a:t>Economy</a:t>
            </a:r>
            <a:r>
              <a:rPr lang="en-IN" altLang="en-US" smtClean="0"/>
              <a:t>: Financial and social system of how resources flow through society</a:t>
            </a:r>
          </a:p>
          <a:p>
            <a:pPr eaLnBrk="1" hangingPunct="1">
              <a:buFont typeface="Arial" panose="020B0604020202020204" pitchFamily="34" charset="0"/>
              <a:buChar char="•"/>
            </a:pPr>
            <a:r>
              <a:rPr lang="en-IN" altLang="en-US" b="1" smtClean="0"/>
              <a:t>Economics</a:t>
            </a:r>
            <a:r>
              <a:rPr lang="en-IN" altLang="en-US" smtClean="0"/>
              <a:t>: Study of choices made to allocate society’s resources</a:t>
            </a:r>
          </a:p>
          <a:p>
            <a:pPr marL="639763" lvl="1" indent="-273050" eaLnBrk="1" hangingPunct="1">
              <a:buFont typeface="Arial" panose="020B0604020202020204" pitchFamily="34" charset="0"/>
              <a:buChar char="•"/>
            </a:pPr>
            <a:r>
              <a:rPr lang="en-IN" altLang="en-US" b="1" smtClean="0"/>
              <a:t>Macroeconomics</a:t>
            </a:r>
            <a:r>
              <a:rPr lang="en-IN" altLang="en-US" smtClean="0"/>
              <a:t>: Study of a country’s overall economic dynamics</a:t>
            </a:r>
          </a:p>
          <a:p>
            <a:pPr marL="639763" lvl="1" indent="-273050" eaLnBrk="1" hangingPunct="1">
              <a:buFont typeface="Arial" panose="020B0604020202020204" pitchFamily="34" charset="0"/>
              <a:buChar char="•"/>
            </a:pPr>
            <a:r>
              <a:rPr lang="en-IN" altLang="en-US" b="1" smtClean="0"/>
              <a:t>Microeconomics</a:t>
            </a:r>
            <a:r>
              <a:rPr lang="en-IN" altLang="en-US" smtClean="0"/>
              <a:t>: Study of smaller economic units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Global Economic Crisis</a:t>
            </a:r>
          </a:p>
        </p:txBody>
      </p:sp>
      <p:sp>
        <p:nvSpPr>
          <p:cNvPr id="17411" name="Content Placeholder 2"/>
          <p:cNvSpPr>
            <a:spLocks noGrp="1"/>
          </p:cNvSpPr>
          <p:nvPr>
            <p:ph idx="1"/>
          </p:nvPr>
        </p:nvSpPr>
        <p:spPr>
          <a:xfrm>
            <a:off x="993775" y="1533525"/>
            <a:ext cx="7823200" cy="4227513"/>
          </a:xfrm>
        </p:spPr>
        <p:txBody>
          <a:bodyPr/>
          <a:lstStyle/>
          <a:p>
            <a:r>
              <a:rPr lang="en-US" altLang="en-US" smtClean="0"/>
              <a:t>Began when the dotcom bubble burst in 2000, followed by the 9/11 terrorist attacks in 2001</a:t>
            </a:r>
          </a:p>
          <a:p>
            <a:pPr marL="639763" lvl="1" indent="-273050">
              <a:buFont typeface="Arial" panose="020B0604020202020204" pitchFamily="34" charset="0"/>
              <a:buChar char="•"/>
            </a:pPr>
            <a:r>
              <a:rPr lang="en-US" altLang="en-US" smtClean="0"/>
              <a:t>Stock market dropped</a:t>
            </a:r>
          </a:p>
          <a:p>
            <a:pPr marL="639763" lvl="1" indent="-273050">
              <a:buFont typeface="Arial" panose="020B0604020202020204" pitchFamily="34" charset="0"/>
              <a:buChar char="•"/>
            </a:pPr>
            <a:r>
              <a:rPr lang="en-US" altLang="en-US" smtClean="0"/>
              <a:t>Unemployment rose</a:t>
            </a:r>
          </a:p>
          <a:p>
            <a:pPr marL="639763" lvl="1" indent="-273050">
              <a:buFont typeface="Arial" panose="020B0604020202020204" pitchFamily="34" charset="0"/>
              <a:buChar char="•"/>
            </a:pPr>
            <a:r>
              <a:rPr lang="en-US" altLang="en-US" smtClean="0"/>
              <a:t>Brink of recession</a:t>
            </a:r>
          </a:p>
          <a:p>
            <a:r>
              <a:rPr lang="en-US" altLang="en-US" smtClean="0"/>
              <a:t>Subprime mortgage loans - Granted to borrowers with low credit scores</a:t>
            </a:r>
          </a:p>
          <a:p>
            <a:pPr marL="639763" lvl="1" indent="-273050">
              <a:buFont typeface="Arial" panose="020B0604020202020204" pitchFamily="34" charset="0"/>
              <a:buChar char="•"/>
            </a:pPr>
            <a:r>
              <a:rPr lang="en-US" altLang="en-US" smtClean="0"/>
              <a:t>Introduced to aid investments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Economic Relief</a:t>
            </a:r>
          </a:p>
        </p:txBody>
      </p:sp>
      <p:sp>
        <p:nvSpPr>
          <p:cNvPr id="18435" name="Content Placeholder 2"/>
          <p:cNvSpPr>
            <a:spLocks noGrp="1"/>
          </p:cNvSpPr>
          <p:nvPr>
            <p:ph idx="1"/>
          </p:nvPr>
        </p:nvSpPr>
        <p:spPr>
          <a:xfrm>
            <a:off x="993775" y="1533525"/>
            <a:ext cx="7823200" cy="4227513"/>
          </a:xfrm>
        </p:spPr>
        <p:txBody>
          <a:bodyPr/>
          <a:lstStyle/>
          <a:p>
            <a:r>
              <a:rPr lang="en-US" altLang="en-US" smtClean="0"/>
              <a:t>Troubled Assets Relief Program (TARP)</a:t>
            </a:r>
          </a:p>
          <a:p>
            <a:pPr marL="639763" lvl="1" indent="-273050">
              <a:buFont typeface="Arial" panose="020B0604020202020204" pitchFamily="34" charset="0"/>
              <a:buChar char="•"/>
            </a:pPr>
            <a:r>
              <a:rPr lang="en-US" altLang="en-US" smtClean="0"/>
              <a:t>Introduced as an economic bailout plan</a:t>
            </a:r>
          </a:p>
          <a:p>
            <a:r>
              <a:rPr lang="en-US" altLang="en-US" smtClean="0"/>
              <a:t>To help the nation from a financial disaster the government passed the American Recovery and Reinvestment Act</a:t>
            </a:r>
          </a:p>
          <a:p>
            <a:pPr marL="639763" lvl="1" indent="-273050">
              <a:buFont typeface="Arial" panose="020B0604020202020204" pitchFamily="34" charset="0"/>
              <a:buChar char="•"/>
            </a:pPr>
            <a:r>
              <a:rPr lang="en-US" altLang="en-US" smtClean="0"/>
              <a:t>Included cutting taxes, building infrastructure, and investing in green energy</a:t>
            </a:r>
          </a:p>
          <a:p>
            <a:endParaRPr lang="en-US"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Fiscal Policy</a:t>
            </a:r>
          </a:p>
        </p:txBody>
      </p:sp>
      <p:sp>
        <p:nvSpPr>
          <p:cNvPr id="19459" name="Content Placeholder 2"/>
          <p:cNvSpPr>
            <a:spLocks noGrp="1"/>
          </p:cNvSpPr>
          <p:nvPr>
            <p:ph idx="1"/>
          </p:nvPr>
        </p:nvSpPr>
        <p:spPr>
          <a:xfrm>
            <a:off x="993775" y="1533525"/>
            <a:ext cx="7823200" cy="4227513"/>
          </a:xfrm>
        </p:spPr>
        <p:txBody>
          <a:bodyPr/>
          <a:lstStyle/>
          <a:p>
            <a:r>
              <a:rPr lang="en-US" altLang="en-US" smtClean="0"/>
              <a:t>Government efforts to influence the economy through taxation and spending</a:t>
            </a:r>
          </a:p>
          <a:p>
            <a:pPr marL="639763" lvl="1" indent="-273050">
              <a:buFont typeface="Arial" panose="020B0604020202020204" pitchFamily="34" charset="0"/>
              <a:buChar char="•"/>
            </a:pPr>
            <a:r>
              <a:rPr lang="en-US" altLang="en-US" smtClean="0"/>
              <a:t>Debt ceiling - Maximum amount Congress lets the government borrow</a:t>
            </a:r>
          </a:p>
          <a:p>
            <a:pPr marL="639763" lvl="1" indent="-273050">
              <a:buFont typeface="Arial" panose="020B0604020202020204" pitchFamily="34" charset="0"/>
              <a:buChar char="•"/>
            </a:pPr>
            <a:r>
              <a:rPr lang="en-US" altLang="en-US" smtClean="0"/>
              <a:t>Fiscal cliff - Decrease in government spending and increase in tax rates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Outcomes of Budget</a:t>
            </a:r>
          </a:p>
        </p:txBody>
      </p:sp>
      <p:graphicFrame>
        <p:nvGraphicFramePr>
          <p:cNvPr id="2" name="Content Placeholder 1"/>
          <p:cNvGraphicFramePr>
            <a:graphicFrameLocks noGrp="1"/>
          </p:cNvGraphicFramePr>
          <p:nvPr>
            <p:ph idx="1"/>
          </p:nvPr>
        </p:nvGraphicFramePr>
        <p:xfrm>
          <a:off x="493486" y="1291771"/>
          <a:ext cx="8258628" cy="4992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Monetary Policy</a:t>
            </a:r>
          </a:p>
        </p:txBody>
      </p:sp>
      <p:sp>
        <p:nvSpPr>
          <p:cNvPr id="21507" name="Content Placeholder 2"/>
          <p:cNvSpPr>
            <a:spLocks noGrp="1"/>
          </p:cNvSpPr>
          <p:nvPr>
            <p:ph idx="1"/>
          </p:nvPr>
        </p:nvSpPr>
        <p:spPr>
          <a:xfrm>
            <a:off x="993775" y="1533525"/>
            <a:ext cx="7823200" cy="4227513"/>
          </a:xfrm>
        </p:spPr>
        <p:txBody>
          <a:bodyPr/>
          <a:lstStyle/>
          <a:p>
            <a:r>
              <a:rPr lang="en-US" altLang="en-US" smtClean="0"/>
              <a:t>Federal Reserve decisions that shape the economy by influencing interest rates and the supply of money</a:t>
            </a:r>
          </a:p>
          <a:p>
            <a:pPr marL="639763" lvl="1" indent="-273050">
              <a:buFont typeface="Arial" panose="020B0604020202020204" pitchFamily="34" charset="0"/>
              <a:buChar char="•"/>
            </a:pPr>
            <a:r>
              <a:rPr lang="en-US" altLang="en-US" b="1" smtClean="0"/>
              <a:t>M1 money supply</a:t>
            </a:r>
            <a:r>
              <a:rPr lang="en-US" altLang="en-US" i="0" smtClean="0"/>
              <a:t>:</a:t>
            </a:r>
            <a:r>
              <a:rPr lang="en-US" altLang="en-US" smtClean="0"/>
              <a:t> Includes all currency plus checking accounts and traveler’s checks</a:t>
            </a:r>
            <a:endParaRPr lang="en-US" altLang="en-US" b="1" smtClean="0"/>
          </a:p>
          <a:p>
            <a:pPr marL="639763" lvl="1" indent="-273050">
              <a:buFont typeface="Arial" panose="020B0604020202020204" pitchFamily="34" charset="0"/>
              <a:buChar char="•"/>
            </a:pPr>
            <a:r>
              <a:rPr lang="en-IN" altLang="en-US" b="1" smtClean="0"/>
              <a:t>M2 money supply</a:t>
            </a:r>
            <a:r>
              <a:rPr lang="en-IN" altLang="en-US" smtClean="0"/>
              <a:t>: Includes all M1 money supply and saving accounts, money market accounts, and certificates of deposit</a:t>
            </a:r>
            <a:endParaRPr lang="en-IN" altLang="en-US" b="1"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Tools Used by the Federal Reserve to </a:t>
            </a:r>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Expand and Contract the Money Supply</a:t>
            </a:r>
          </a:p>
        </p:txBody>
      </p:sp>
      <p:graphicFrame>
        <p:nvGraphicFramePr>
          <p:cNvPr id="2" name="Content Placeholder 1"/>
          <p:cNvGraphicFramePr>
            <a:graphicFrameLocks noGrp="1"/>
          </p:cNvGraphicFramePr>
          <p:nvPr>
            <p:ph idx="1"/>
          </p:nvPr>
        </p:nvGraphicFramePr>
        <p:xfrm>
          <a:off x="667657" y="1335314"/>
          <a:ext cx="8113486" cy="4963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Capitalism (Free Market System)</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3555" name="Content Placeholder 2"/>
          <p:cNvSpPr>
            <a:spLocks noGrp="1"/>
          </p:cNvSpPr>
          <p:nvPr>
            <p:ph idx="1"/>
          </p:nvPr>
        </p:nvSpPr>
        <p:spPr>
          <a:xfrm>
            <a:off x="993775" y="1533525"/>
            <a:ext cx="7823200" cy="4227513"/>
          </a:xfrm>
        </p:spPr>
        <p:txBody>
          <a:bodyPr/>
          <a:lstStyle/>
          <a:p>
            <a:r>
              <a:rPr lang="en-IN" altLang="en-US" smtClean="0"/>
              <a:t>Economic system based on:</a:t>
            </a:r>
          </a:p>
          <a:p>
            <a:pPr marL="639763" lvl="1" indent="-273050">
              <a:buFont typeface="Arial" panose="020B0604020202020204" pitchFamily="34" charset="0"/>
              <a:buChar char="•"/>
            </a:pPr>
            <a:r>
              <a:rPr lang="en-IN" altLang="en-US" smtClean="0"/>
              <a:t>Private ownership - Right to own business and keep after-tax profits and to private property</a:t>
            </a:r>
          </a:p>
          <a:p>
            <a:pPr marL="639763" lvl="1" indent="-273050">
              <a:buFont typeface="Arial" panose="020B0604020202020204" pitchFamily="34" charset="0"/>
              <a:buChar char="•"/>
            </a:pPr>
            <a:r>
              <a:rPr lang="en-IN" altLang="en-US" smtClean="0"/>
              <a:t>Economic freedom - Right to free choice</a:t>
            </a:r>
          </a:p>
          <a:p>
            <a:pPr marL="639763" lvl="1" indent="-273050">
              <a:buFont typeface="Arial" panose="020B0604020202020204" pitchFamily="34" charset="0"/>
              <a:buChar char="•"/>
            </a:pPr>
            <a:r>
              <a:rPr lang="en-IN" altLang="en-US" smtClean="0"/>
              <a:t>Fair competition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685800" y="1674284"/>
            <a:ext cx="1600200" cy="457200"/>
            <a:chOff x="7391400" y="1363134"/>
            <a:chExt cx="1600200" cy="457200"/>
          </a:xfrm>
        </p:grpSpPr>
        <p:sp>
          <p:nvSpPr>
            <p:cNvPr id="10" name="Round Same Side Corner Rectangle 9"/>
            <p:cNvSpPr/>
            <p:nvPr/>
          </p:nvSpPr>
          <p:spPr>
            <a:xfrm>
              <a:off x="7391400" y="1363134"/>
              <a:ext cx="1600200" cy="457200"/>
            </a:xfrm>
            <a:prstGeom prst="round2SameRect">
              <a:avLst/>
            </a:prstGeom>
            <a:solidFill>
              <a:srgbClr val="D8020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7391400" y="1371600"/>
              <a:ext cx="1600200" cy="400110"/>
            </a:xfrm>
            <a:prstGeom prst="rect">
              <a:avLst/>
            </a:prstGeom>
            <a:noFill/>
          </p:spPr>
          <p:txBody>
            <a:bodyPr wrap="square" rtlCol="0">
              <a:spAutoFit/>
            </a:bodyPr>
            <a:lstStyle/>
            <a:p>
              <a:pPr algn="ctr"/>
              <a:r>
                <a:rPr lang="en-US" sz="2000" b="1" dirty="0" smtClean="0">
                  <a:solidFill>
                    <a:schemeClr val="bg1"/>
                  </a:solidFill>
                  <a:latin typeface="Arial Narrow Bold"/>
                  <a:cs typeface="Arial Narrow Bold"/>
                </a:rPr>
                <a:t>FIGURE 1-4</a:t>
              </a:r>
              <a:endParaRPr lang="en-US" sz="2000" b="1" dirty="0">
                <a:solidFill>
                  <a:schemeClr val="bg1"/>
                </a:solidFill>
                <a:latin typeface="Arial Narrow Bold"/>
                <a:cs typeface="Arial Narrow Bold"/>
              </a:endParaRPr>
            </a:p>
          </p:txBody>
        </p:sp>
      </p:grpSp>
      <p:sp>
        <p:nvSpPr>
          <p:cNvPr id="12" name="Rectangle 11"/>
          <p:cNvSpPr/>
          <p:nvPr/>
        </p:nvSpPr>
        <p:spPr>
          <a:xfrm>
            <a:off x="685800" y="2133600"/>
            <a:ext cx="8305800" cy="358140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225" name="Rectangle 2"/>
          <p:cNvSpPr>
            <a:spLocks noGrp="1" noChangeArrowheads="1"/>
          </p:cNvSpPr>
          <p:nvPr>
            <p:ph type="title"/>
          </p:nvPr>
        </p:nvSpPr>
        <p:spPr/>
        <p:txBody>
          <a:bodyPr/>
          <a:lstStyle/>
          <a:p>
            <a:pPr eaLnBrk="1" hangingPunct="1"/>
            <a:r>
              <a:rPr lang="en-US" smtClean="0"/>
              <a:t>Basic Assumptions for Adam Smith’s </a:t>
            </a:r>
            <a:br>
              <a:rPr lang="en-US" smtClean="0"/>
            </a:br>
            <a:r>
              <a:rPr lang="en-US" smtClean="0"/>
              <a:t>Laissez-Faire Capitalism</a:t>
            </a:r>
          </a:p>
        </p:txBody>
      </p:sp>
      <p:pic>
        <p:nvPicPr>
          <p:cNvPr id="52227" name="Content Placeholder 6" descr="Figure1-4.png"/>
          <p:cNvPicPr>
            <a:picLocks noGrp="1" noChangeAspect="1"/>
          </p:cNvPicPr>
          <p:nvPr>
            <p:ph idx="1"/>
          </p:nvPr>
        </p:nvPicPr>
        <p:blipFill rotWithShape="1">
          <a:blip r:embed="rId3" cstate="print"/>
          <a:srcRect l="12749" t="21552" r="12701" b="6609"/>
          <a:stretch/>
        </p:blipFill>
        <p:spPr>
          <a:xfrm>
            <a:off x="838200" y="2438400"/>
            <a:ext cx="7975600" cy="2971800"/>
          </a:xfrm>
        </p:spPr>
      </p:pic>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11</a:t>
            </a:fld>
            <a:endParaRPr lang="en-US" dirty="0"/>
          </a:p>
        </p:txBody>
      </p:sp>
    </p:spTree>
    <p:extLst>
      <p:ext uri="{BB962C8B-B14F-4D97-AF65-F5344CB8AC3E}">
        <p14:creationId xmlns:p14="http://schemas.microsoft.com/office/powerpoint/2010/main" val="3088456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Degrees of Competition</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4579" name="Content Placeholder 2"/>
          <p:cNvSpPr>
            <a:spLocks noGrp="1"/>
          </p:cNvSpPr>
          <p:nvPr>
            <p:ph idx="1"/>
          </p:nvPr>
        </p:nvSpPr>
        <p:spPr>
          <a:xfrm>
            <a:off x="993775" y="1533525"/>
            <a:ext cx="7823200" cy="4227513"/>
          </a:xfrm>
        </p:spPr>
        <p:txBody>
          <a:bodyPr/>
          <a:lstStyle/>
          <a:p>
            <a:pPr marL="341313" indent="-273050">
              <a:buFont typeface="Arial" panose="020B0604020202020204" pitchFamily="34" charset="0"/>
              <a:buChar char="•"/>
            </a:pPr>
            <a:r>
              <a:rPr lang="en-IN" altLang="en-US" b="1" smtClean="0"/>
              <a:t>Pure</a:t>
            </a:r>
            <a:r>
              <a:rPr lang="en-IN" altLang="en-US" smtClean="0"/>
              <a:t>: Many competitors selling identical products </a:t>
            </a:r>
            <a:endParaRPr lang="en-IN" altLang="en-US" b="1" smtClean="0"/>
          </a:p>
          <a:p>
            <a:pPr marL="341313" indent="-273050">
              <a:buFont typeface="Arial" panose="020B0604020202020204" pitchFamily="34" charset="0"/>
              <a:buChar char="•"/>
            </a:pPr>
            <a:r>
              <a:rPr lang="en-IN" altLang="en-US" b="1" smtClean="0"/>
              <a:t>Monopolistic</a:t>
            </a:r>
            <a:r>
              <a:rPr lang="en-IN" altLang="en-US" smtClean="0"/>
              <a:t>: Many competitors selling differentiated products</a:t>
            </a:r>
            <a:endParaRPr lang="en-IN" altLang="en-US" b="1" smtClean="0"/>
          </a:p>
          <a:p>
            <a:pPr marL="341313" indent="-273050">
              <a:buFont typeface="Arial" panose="020B0604020202020204" pitchFamily="34" charset="0"/>
              <a:buChar char="•"/>
            </a:pPr>
            <a:r>
              <a:rPr lang="en-IN" altLang="en-US" b="1" smtClean="0"/>
              <a:t>Oligopoly</a:t>
            </a:r>
            <a:r>
              <a:rPr lang="en-IN" altLang="en-US" smtClean="0"/>
              <a:t>: Handful of competitors selling products that can be similar or different</a:t>
            </a:r>
            <a:endParaRPr lang="en-IN" altLang="en-US" b="1" smtClean="0"/>
          </a:p>
          <a:p>
            <a:pPr marL="341313" indent="-273050">
              <a:buFont typeface="Arial" panose="020B0604020202020204" pitchFamily="34" charset="0"/>
              <a:buChar char="•"/>
            </a:pPr>
            <a:r>
              <a:rPr lang="en-IN" altLang="en-US" b="1" smtClean="0"/>
              <a:t>Monopoly</a:t>
            </a:r>
            <a:r>
              <a:rPr lang="en-IN" altLang="en-US" smtClean="0"/>
              <a:t>: One producer dominating the industry, leaving no room for competitors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25463" y="3175"/>
            <a:ext cx="8229600" cy="1143000"/>
          </a:xfrm>
        </p:spPr>
        <p:txBody>
          <a:bodyPr/>
          <a:lstStyle/>
          <a:p>
            <a:r>
              <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Fundamental Principles of a Free Market System</a:t>
            </a:r>
          </a:p>
        </p:txBody>
      </p:sp>
      <p:sp>
        <p:nvSpPr>
          <p:cNvPr id="25603" name="Content Placeholder 2"/>
          <p:cNvSpPr>
            <a:spLocks noGrp="1"/>
          </p:cNvSpPr>
          <p:nvPr>
            <p:ph idx="1"/>
          </p:nvPr>
        </p:nvSpPr>
        <p:spPr>
          <a:xfrm>
            <a:off x="993775" y="1533525"/>
            <a:ext cx="7823200" cy="4227513"/>
          </a:xfrm>
        </p:spPr>
        <p:txBody>
          <a:bodyPr/>
          <a:lstStyle/>
          <a:p>
            <a:r>
              <a:rPr lang="en-IN" altLang="en-US" b="1" smtClean="0"/>
              <a:t>Supply</a:t>
            </a:r>
            <a:r>
              <a:rPr lang="en-IN" altLang="en-US" smtClean="0"/>
              <a:t>: Quantity of products that producers are willing to offer for sale at different market prices</a:t>
            </a:r>
          </a:p>
          <a:p>
            <a:pPr marL="639763" lvl="1" indent="-273050">
              <a:buFont typeface="Arial" panose="020B0604020202020204" pitchFamily="34" charset="0"/>
              <a:buChar char="•"/>
            </a:pPr>
            <a:r>
              <a:rPr lang="en-IN" altLang="en-US" b="1" smtClean="0"/>
              <a:t>Supply curve</a:t>
            </a:r>
          </a:p>
          <a:p>
            <a:r>
              <a:rPr lang="en-IN" altLang="en-US" b="1" smtClean="0"/>
              <a:t>Demand</a:t>
            </a:r>
            <a:r>
              <a:rPr lang="en-IN" altLang="en-US" smtClean="0"/>
              <a:t>: Quantity of products that consumers are willing to buy at different market prices</a:t>
            </a:r>
          </a:p>
          <a:p>
            <a:pPr marL="639763" lvl="1" indent="-273050">
              <a:buFont typeface="Arial" panose="020B0604020202020204" pitchFamily="34" charset="0"/>
              <a:buChar char="•"/>
            </a:pPr>
            <a:r>
              <a:rPr lang="en-IN" altLang="en-US" b="1" smtClean="0"/>
              <a:t>Demand curve</a:t>
            </a:r>
          </a:p>
          <a:p>
            <a:r>
              <a:rPr lang="en-IN" altLang="en-US" b="1" smtClean="0"/>
              <a:t>Equilibrium price</a:t>
            </a:r>
            <a:r>
              <a:rPr lang="en-IN" altLang="en-US" smtClean="0"/>
              <a:t>: Quantity demanded of a product equals the quantity supplied</a:t>
            </a:r>
          </a:p>
          <a:p>
            <a:endParaRPr lang="en-US" alt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143000" y="1369484"/>
            <a:ext cx="1600200" cy="457200"/>
            <a:chOff x="7391400" y="1363134"/>
            <a:chExt cx="1600200" cy="457200"/>
          </a:xfrm>
        </p:grpSpPr>
        <p:sp>
          <p:nvSpPr>
            <p:cNvPr id="10" name="Round Same Side Corner Rectangle 9"/>
            <p:cNvSpPr/>
            <p:nvPr/>
          </p:nvSpPr>
          <p:spPr>
            <a:xfrm>
              <a:off x="7391400" y="1363134"/>
              <a:ext cx="1600200" cy="457200"/>
            </a:xfrm>
            <a:prstGeom prst="round2SameRect">
              <a:avLst/>
            </a:prstGeom>
            <a:solidFill>
              <a:srgbClr val="D8020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7391400" y="1371600"/>
              <a:ext cx="1600200" cy="400110"/>
            </a:xfrm>
            <a:prstGeom prst="rect">
              <a:avLst/>
            </a:prstGeom>
            <a:noFill/>
          </p:spPr>
          <p:txBody>
            <a:bodyPr wrap="square" rtlCol="0">
              <a:spAutoFit/>
            </a:bodyPr>
            <a:lstStyle/>
            <a:p>
              <a:pPr algn="ctr"/>
              <a:r>
                <a:rPr lang="en-US" sz="2000" b="1" dirty="0" smtClean="0">
                  <a:solidFill>
                    <a:schemeClr val="bg1"/>
                  </a:solidFill>
                  <a:latin typeface="Arial Narrow Bold"/>
                  <a:cs typeface="Arial Narrow Bold"/>
                </a:rPr>
                <a:t>FIGURE 1-7</a:t>
              </a:r>
              <a:endParaRPr lang="en-US" sz="2000" b="1" dirty="0">
                <a:solidFill>
                  <a:schemeClr val="bg1"/>
                </a:solidFill>
                <a:latin typeface="Arial Narrow Bold"/>
                <a:cs typeface="Arial Narrow Bold"/>
              </a:endParaRPr>
            </a:p>
          </p:txBody>
        </p:sp>
      </p:grpSp>
      <p:sp>
        <p:nvSpPr>
          <p:cNvPr id="12" name="Rectangle 11"/>
          <p:cNvSpPr/>
          <p:nvPr/>
        </p:nvSpPr>
        <p:spPr>
          <a:xfrm>
            <a:off x="1143000" y="1828800"/>
            <a:ext cx="6858000" cy="464820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993" name="Rectangle 57"/>
          <p:cNvSpPr>
            <a:spLocks noGrp="1" noChangeArrowheads="1"/>
          </p:cNvSpPr>
          <p:nvPr>
            <p:ph type="title"/>
          </p:nvPr>
        </p:nvSpPr>
        <p:spPr/>
        <p:txBody>
          <a:bodyPr/>
          <a:lstStyle/>
          <a:p>
            <a:pPr eaLnBrk="1" hangingPunct="1"/>
            <a:r>
              <a:rPr lang="en-US" smtClean="0"/>
              <a:t>Supply Curve and Demand Curve</a:t>
            </a:r>
          </a:p>
        </p:txBody>
      </p:sp>
      <p:pic>
        <p:nvPicPr>
          <p:cNvPr id="84995" name="Content Placeholder 7" descr="Figure1-7.png"/>
          <p:cNvPicPr>
            <a:picLocks noGrp="1" noChangeAspect="1"/>
          </p:cNvPicPr>
          <p:nvPr>
            <p:ph idx="1"/>
          </p:nvPr>
        </p:nvPicPr>
        <p:blipFill>
          <a:blip r:embed="rId3" cstate="print"/>
          <a:srcRect l="11501" t="10101" r="2518" b="4034"/>
          <a:stretch>
            <a:fillRect/>
          </a:stretch>
        </p:blipFill>
        <p:spPr>
          <a:xfrm>
            <a:off x="1524000" y="1912937"/>
            <a:ext cx="5895975" cy="4487863"/>
          </a:xfrm>
        </p:spPr>
      </p:pic>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14</a:t>
            </a:fld>
            <a:endParaRPr lang="en-US" dirty="0"/>
          </a:p>
        </p:txBody>
      </p:sp>
    </p:spTree>
    <p:extLst>
      <p:ext uri="{BB962C8B-B14F-4D97-AF65-F5344CB8AC3E}">
        <p14:creationId xmlns:p14="http://schemas.microsoft.com/office/powerpoint/2010/main" val="3365133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6"/>
          <p:cNvSpPr>
            <a:spLocks noGrp="1" noChangeArrowheads="1"/>
          </p:cNvSpPr>
          <p:nvPr>
            <p:ph type="title"/>
          </p:nvPr>
        </p:nvSpPr>
        <p:spPr/>
        <p:txBody>
          <a:bodyPr/>
          <a:lstStyle/>
          <a:p>
            <a:pPr eaLnBrk="1" hangingPunct="1"/>
            <a:r>
              <a:rPr lang="en-US" smtClean="0"/>
              <a:t>Types of Economic Systems </a:t>
            </a:r>
            <a:r>
              <a:rPr lang="en-US" sz="2400" b="0" smtClean="0"/>
              <a:t>(cont’d)</a:t>
            </a:r>
          </a:p>
        </p:txBody>
      </p:sp>
      <p:sp>
        <p:nvSpPr>
          <p:cNvPr id="48130" name="Rectangle 7"/>
          <p:cNvSpPr>
            <a:spLocks noGrp="1" noChangeArrowheads="1"/>
          </p:cNvSpPr>
          <p:nvPr>
            <p:ph idx="1"/>
          </p:nvPr>
        </p:nvSpPr>
        <p:spPr/>
        <p:txBody>
          <a:bodyPr/>
          <a:lstStyle/>
          <a:p>
            <a:pPr eaLnBrk="1" hangingPunct="1"/>
            <a:r>
              <a:rPr lang="en-US" b="1" dirty="0" smtClean="0">
                <a:solidFill>
                  <a:srgbClr val="000000"/>
                </a:solidFill>
              </a:rPr>
              <a:t>Differences in economic systems  </a:t>
            </a:r>
          </a:p>
          <a:p>
            <a:pPr lvl="1" eaLnBrk="1" hangingPunct="1"/>
            <a:r>
              <a:rPr lang="en-US" sz="2400" dirty="0" smtClean="0">
                <a:solidFill>
                  <a:srgbClr val="00709A"/>
                </a:solidFill>
              </a:rPr>
              <a:t>How they answer the four basic economic questions</a:t>
            </a:r>
          </a:p>
          <a:p>
            <a:pPr lvl="2" eaLnBrk="1" hangingPunct="1"/>
            <a:r>
              <a:rPr lang="en-US" dirty="0" smtClean="0">
                <a:solidFill>
                  <a:srgbClr val="000000"/>
                </a:solidFill>
              </a:rPr>
              <a:t>What goods and services will be produced?</a:t>
            </a:r>
          </a:p>
          <a:p>
            <a:pPr lvl="2" eaLnBrk="1" hangingPunct="1"/>
            <a:r>
              <a:rPr lang="en-US" dirty="0" smtClean="0">
                <a:solidFill>
                  <a:srgbClr val="000000"/>
                </a:solidFill>
              </a:rPr>
              <a:t>How will they be produced?</a:t>
            </a:r>
          </a:p>
          <a:p>
            <a:pPr lvl="2" eaLnBrk="1" hangingPunct="1"/>
            <a:r>
              <a:rPr lang="en-US" dirty="0" smtClean="0">
                <a:solidFill>
                  <a:srgbClr val="000000"/>
                </a:solidFill>
              </a:rPr>
              <a:t>For whom will they be produced?</a:t>
            </a:r>
          </a:p>
          <a:p>
            <a:pPr lvl="2" eaLnBrk="1" hangingPunct="1"/>
            <a:r>
              <a:rPr lang="en-US" dirty="0" smtClean="0">
                <a:solidFill>
                  <a:srgbClr val="000000"/>
                </a:solidFill>
              </a:rPr>
              <a:t>Who owns and controls the major factors </a:t>
            </a:r>
            <a:br>
              <a:rPr lang="en-US" dirty="0" smtClean="0">
                <a:solidFill>
                  <a:srgbClr val="000000"/>
                </a:solidFill>
              </a:rPr>
            </a:br>
            <a:r>
              <a:rPr lang="en-US" dirty="0" smtClean="0">
                <a:solidFill>
                  <a:srgbClr val="000000"/>
                </a:solidFill>
              </a:rPr>
              <a:t>of production?</a:t>
            </a:r>
          </a:p>
        </p:txBody>
      </p:sp>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15</a:t>
            </a:fld>
            <a:endParaRPr lang="en-US" dirty="0"/>
          </a:p>
        </p:txBody>
      </p:sp>
    </p:spTree>
    <p:extLst>
      <p:ext uri="{BB962C8B-B14F-4D97-AF65-F5344CB8AC3E}">
        <p14:creationId xmlns:p14="http://schemas.microsoft.com/office/powerpoint/2010/main" val="1508051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en-US" smtClean="0"/>
              <a:t>Types of Economic Systems </a:t>
            </a:r>
            <a:r>
              <a:rPr lang="en-US" sz="2400" b="0" smtClean="0"/>
              <a:t>(cont’d)</a:t>
            </a:r>
          </a:p>
        </p:txBody>
      </p:sp>
      <p:sp>
        <p:nvSpPr>
          <p:cNvPr id="50178" name="Rectangle 3"/>
          <p:cNvSpPr>
            <a:spLocks noGrp="1" noChangeArrowheads="1"/>
          </p:cNvSpPr>
          <p:nvPr>
            <p:ph idx="1"/>
          </p:nvPr>
        </p:nvSpPr>
        <p:spPr/>
        <p:txBody>
          <a:bodyPr/>
          <a:lstStyle/>
          <a:p>
            <a:pPr eaLnBrk="1" hangingPunct="1"/>
            <a:r>
              <a:rPr lang="en-US" sz="2400" b="1" dirty="0" smtClean="0">
                <a:solidFill>
                  <a:srgbClr val="000000"/>
                </a:solidFill>
                <a:cs typeface="Times New Roman" pitchFamily="18" charset="0"/>
              </a:rPr>
              <a:t>Capitalism</a:t>
            </a:r>
          </a:p>
          <a:p>
            <a:pPr lvl="1" eaLnBrk="1" hangingPunct="1"/>
            <a:r>
              <a:rPr lang="en-US" sz="2000" dirty="0" smtClean="0">
                <a:cs typeface="Times New Roman" pitchFamily="18" charset="0"/>
              </a:rPr>
              <a:t>An economic system in which individuals own and operate the majority of businesses that provide goods and services</a:t>
            </a:r>
          </a:p>
          <a:p>
            <a:pPr lvl="1" eaLnBrk="1" hangingPunct="1"/>
            <a:r>
              <a:rPr lang="en-US" sz="2000" dirty="0" smtClean="0">
                <a:cs typeface="Times New Roman" pitchFamily="18" charset="0"/>
              </a:rPr>
              <a:t>Derived from Adam Smith’s </a:t>
            </a:r>
            <a:r>
              <a:rPr lang="en-US" sz="2000" i="1" dirty="0" smtClean="0">
                <a:solidFill>
                  <a:srgbClr val="00709A"/>
                </a:solidFill>
                <a:cs typeface="Times New Roman" pitchFamily="18" charset="0"/>
              </a:rPr>
              <a:t>laissez-faire</a:t>
            </a:r>
            <a:r>
              <a:rPr lang="en-US" sz="2000" dirty="0" smtClean="0">
                <a:cs typeface="Times New Roman" pitchFamily="18" charset="0"/>
              </a:rPr>
              <a:t> capitalism in which a society’s best interests are served by individuals pursuing their own self-interest</a:t>
            </a:r>
          </a:p>
          <a:p>
            <a:pPr lvl="2" eaLnBrk="1" hangingPunct="1"/>
            <a:r>
              <a:rPr lang="en-US" sz="2000" dirty="0" smtClean="0">
                <a:cs typeface="Times New Roman" pitchFamily="18" charset="0"/>
              </a:rPr>
              <a:t>Creation of wealth is the concern of private individuals</a:t>
            </a:r>
          </a:p>
          <a:p>
            <a:pPr lvl="2" eaLnBrk="1" hangingPunct="1"/>
            <a:r>
              <a:rPr lang="en-US" sz="2000" dirty="0" smtClean="0">
                <a:cs typeface="Times New Roman" pitchFamily="18" charset="0"/>
              </a:rPr>
              <a:t>Resources used to create wealth must be privately owned</a:t>
            </a:r>
          </a:p>
          <a:p>
            <a:pPr lvl="2" eaLnBrk="1" hangingPunct="1"/>
            <a:r>
              <a:rPr lang="en-US" sz="2000" dirty="0" smtClean="0">
                <a:cs typeface="Times New Roman" pitchFamily="18" charset="0"/>
              </a:rPr>
              <a:t>Economic freedom ensures the existence of a </a:t>
            </a:r>
            <a:r>
              <a:rPr lang="en-US" sz="2000" i="1" dirty="0" smtClean="0">
                <a:cs typeface="Times New Roman" pitchFamily="18" charset="0"/>
              </a:rPr>
              <a:t>free market economy</a:t>
            </a:r>
          </a:p>
          <a:p>
            <a:pPr lvl="3" eaLnBrk="1" hangingPunct="1"/>
            <a:r>
              <a:rPr lang="en-US" sz="2000" dirty="0" smtClean="0">
                <a:cs typeface="Times New Roman" pitchFamily="18" charset="0"/>
              </a:rPr>
              <a:t>Businesses and individuals decide what to produce and buy; the market determines quantities sold and prices</a:t>
            </a:r>
          </a:p>
          <a:p>
            <a:pPr lvl="2" eaLnBrk="1" hangingPunct="1"/>
            <a:r>
              <a:rPr lang="en-US" sz="2000" dirty="0" smtClean="0">
                <a:cs typeface="Times New Roman" pitchFamily="18" charset="0"/>
              </a:rPr>
              <a:t>Limited role of government</a:t>
            </a:r>
          </a:p>
        </p:txBody>
      </p:sp>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16</a:t>
            </a:fld>
            <a:endParaRPr lang="en-US" dirty="0"/>
          </a:p>
        </p:txBody>
      </p:sp>
    </p:spTree>
    <p:extLst>
      <p:ext uri="{BB962C8B-B14F-4D97-AF65-F5344CB8AC3E}">
        <p14:creationId xmlns:p14="http://schemas.microsoft.com/office/powerpoint/2010/main" val="4115004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Planned Economies: Socialism and Communism</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6627" name="Content Placeholder 2"/>
          <p:cNvSpPr>
            <a:spLocks noGrp="1"/>
          </p:cNvSpPr>
          <p:nvPr>
            <p:ph idx="1"/>
          </p:nvPr>
        </p:nvSpPr>
        <p:spPr>
          <a:xfrm>
            <a:off x="993775" y="1533525"/>
            <a:ext cx="7823200" cy="4227513"/>
          </a:xfrm>
        </p:spPr>
        <p:txBody>
          <a:bodyPr/>
          <a:lstStyle/>
          <a:p>
            <a:r>
              <a:rPr lang="en-IN" altLang="en-US" b="1" smtClean="0"/>
              <a:t>Socialism</a:t>
            </a:r>
            <a:r>
              <a:rPr lang="en-IN" altLang="en-US" smtClean="0"/>
              <a:t>: Government should own and operate key enterprises that directly affect public welfare</a:t>
            </a:r>
          </a:p>
          <a:p>
            <a:r>
              <a:rPr lang="en-IN" altLang="en-US" b="1" smtClean="0"/>
              <a:t>Communism</a:t>
            </a:r>
            <a:r>
              <a:rPr lang="en-IN" altLang="en-US" smtClean="0"/>
              <a:t>: Public ownership of all enterprises</a:t>
            </a:r>
          </a:p>
          <a:p>
            <a:pPr marL="639763" lvl="1" indent="-273050">
              <a:buFont typeface="Arial" panose="020B0604020202020204" pitchFamily="34" charset="0"/>
              <a:buChar char="•"/>
            </a:pPr>
            <a:r>
              <a:rPr lang="en-IN" altLang="en-US" smtClean="0"/>
              <a:t>Under the direction of strong central government</a:t>
            </a:r>
            <a:endParaRPr lang="en-US" alt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smtClean="0"/>
              <a:t>Types of Economic Systems </a:t>
            </a:r>
            <a:r>
              <a:rPr lang="en-US" sz="2400" b="0" smtClean="0"/>
              <a:t>(cont’d)</a:t>
            </a:r>
          </a:p>
        </p:txBody>
      </p:sp>
      <p:sp>
        <p:nvSpPr>
          <p:cNvPr id="58370" name="Rectangle 3"/>
          <p:cNvSpPr>
            <a:spLocks noGrp="1" noChangeArrowheads="1"/>
          </p:cNvSpPr>
          <p:nvPr>
            <p:ph idx="1"/>
          </p:nvPr>
        </p:nvSpPr>
        <p:spPr/>
        <p:txBody>
          <a:bodyPr/>
          <a:lstStyle/>
          <a:p>
            <a:pPr eaLnBrk="1" hangingPunct="1"/>
            <a:r>
              <a:rPr lang="en-US" sz="2400" b="1" dirty="0" smtClean="0">
                <a:solidFill>
                  <a:srgbClr val="000000"/>
                </a:solidFill>
              </a:rPr>
              <a:t>Command economies</a:t>
            </a:r>
          </a:p>
          <a:p>
            <a:pPr lvl="1" eaLnBrk="1" hangingPunct="1">
              <a:spcAft>
                <a:spcPts val="1200"/>
              </a:spcAft>
            </a:pPr>
            <a:r>
              <a:rPr lang="en-US" sz="2000" dirty="0" smtClean="0"/>
              <a:t>Economic systems in which the government decides what will be produced, how it will be produced, who gets what is produced, and who owns and controls the major factors of production</a:t>
            </a:r>
          </a:p>
          <a:p>
            <a:pPr lvl="1" eaLnBrk="1" hangingPunct="1"/>
            <a:r>
              <a:rPr lang="en-US" sz="2000" dirty="0" smtClean="0"/>
              <a:t>Socialism</a:t>
            </a:r>
          </a:p>
          <a:p>
            <a:pPr lvl="2" eaLnBrk="1" hangingPunct="1">
              <a:lnSpc>
                <a:spcPct val="90000"/>
              </a:lnSpc>
            </a:pPr>
            <a:r>
              <a:rPr lang="en-US" sz="1800" dirty="0" smtClean="0"/>
              <a:t>Key industries (e.g., transportation, utilities, and banking) are owned and controlled by the government</a:t>
            </a:r>
          </a:p>
          <a:p>
            <a:pPr lvl="2" eaLnBrk="1" hangingPunct="1">
              <a:lnSpc>
                <a:spcPct val="90000"/>
              </a:lnSpc>
            </a:pPr>
            <a:r>
              <a:rPr lang="en-US" sz="1800" dirty="0" smtClean="0"/>
              <a:t>Small-scale private businesses may be permitted and workers may choose their own occupations</a:t>
            </a:r>
          </a:p>
          <a:p>
            <a:pPr lvl="2" eaLnBrk="1" hangingPunct="1">
              <a:lnSpc>
                <a:spcPct val="90000"/>
              </a:lnSpc>
            </a:pPr>
            <a:r>
              <a:rPr lang="en-US" sz="1800" dirty="0" smtClean="0"/>
              <a:t>Production is based on national goals, and distribution is controlled by the state</a:t>
            </a:r>
          </a:p>
          <a:p>
            <a:pPr lvl="2" eaLnBrk="1" hangingPunct="1">
              <a:lnSpc>
                <a:spcPct val="90000"/>
              </a:lnSpc>
            </a:pPr>
            <a:r>
              <a:rPr lang="en-US" sz="1800" dirty="0" smtClean="0"/>
              <a:t>Intent is the equitable distribution of income, elimination of poverty, social services to all who need them, elimination of the economic waste of capitalistic competition</a:t>
            </a:r>
          </a:p>
        </p:txBody>
      </p:sp>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18</a:t>
            </a:fld>
            <a:endParaRPr lang="en-US" dirty="0"/>
          </a:p>
        </p:txBody>
      </p:sp>
    </p:spTree>
    <p:extLst>
      <p:ext uri="{BB962C8B-B14F-4D97-AF65-F5344CB8AC3E}">
        <p14:creationId xmlns:p14="http://schemas.microsoft.com/office/powerpoint/2010/main" val="1874392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eaLnBrk="1" hangingPunct="1"/>
            <a:r>
              <a:rPr lang="en-US" smtClean="0"/>
              <a:t>Types of Economic Systems </a:t>
            </a:r>
            <a:r>
              <a:rPr lang="en-US" sz="2400" b="0" smtClean="0"/>
              <a:t>(cont’d)</a:t>
            </a:r>
          </a:p>
        </p:txBody>
      </p:sp>
      <p:sp>
        <p:nvSpPr>
          <p:cNvPr id="60418" name="Rectangle 3"/>
          <p:cNvSpPr>
            <a:spLocks noGrp="1" noChangeArrowheads="1"/>
          </p:cNvSpPr>
          <p:nvPr>
            <p:ph idx="1"/>
          </p:nvPr>
        </p:nvSpPr>
        <p:spPr/>
        <p:txBody>
          <a:bodyPr/>
          <a:lstStyle/>
          <a:p>
            <a:pPr eaLnBrk="1" hangingPunct="1"/>
            <a:r>
              <a:rPr lang="en-US" sz="2400" b="1" dirty="0" smtClean="0">
                <a:solidFill>
                  <a:srgbClr val="000000"/>
                </a:solidFill>
              </a:rPr>
              <a:t>Command economies </a:t>
            </a:r>
            <a:r>
              <a:rPr lang="en-US" sz="2000" dirty="0" smtClean="0">
                <a:solidFill>
                  <a:srgbClr val="000000"/>
                </a:solidFill>
              </a:rPr>
              <a:t>(cont’d)</a:t>
            </a:r>
          </a:p>
          <a:p>
            <a:pPr lvl="1" eaLnBrk="1" hangingPunct="1"/>
            <a:r>
              <a:rPr lang="en-US" sz="2400" dirty="0" smtClean="0"/>
              <a:t>Communism</a:t>
            </a:r>
          </a:p>
          <a:p>
            <a:pPr lvl="2" eaLnBrk="1" hangingPunct="1"/>
            <a:r>
              <a:rPr lang="en-US" sz="2000" dirty="0" smtClean="0"/>
              <a:t>All factors of production are owned and controlled by the government as proxy for ownership by all citizens</a:t>
            </a:r>
          </a:p>
          <a:p>
            <a:pPr lvl="2" eaLnBrk="1" hangingPunct="1"/>
            <a:r>
              <a:rPr lang="en-US" sz="2000" dirty="0" smtClean="0"/>
              <a:t>Production is based on centralized state planning to meet the needs of the state and not necessarily the needs of its citizens</a:t>
            </a:r>
          </a:p>
          <a:p>
            <a:pPr lvl="2" eaLnBrk="1" hangingPunct="1"/>
            <a:r>
              <a:rPr lang="en-US" sz="2000" dirty="0" smtClean="0"/>
              <a:t>The state dictates occupational choices and sets prices and wages</a:t>
            </a:r>
          </a:p>
          <a:p>
            <a:pPr lvl="2" eaLnBrk="1" hangingPunct="1"/>
            <a:r>
              <a:rPr lang="en-US" sz="2000" dirty="0" smtClean="0"/>
              <a:t>Intent is to create Karl Marx’s concept of a classless society where all contribute according to their ability and receive benefits according to their needs.</a:t>
            </a:r>
          </a:p>
        </p:txBody>
      </p:sp>
      <p:sp>
        <p:nvSpPr>
          <p:cNvPr id="2" name="Slide Number Placeholder 1"/>
          <p:cNvSpPr>
            <a:spLocks noGrp="1"/>
          </p:cNvSpPr>
          <p:nvPr>
            <p:ph type="sldNum" sz="quarter" idx="4294967295"/>
          </p:nvPr>
        </p:nvSpPr>
        <p:spPr>
          <a:xfrm>
            <a:off x="8229600" y="6492875"/>
            <a:ext cx="762000" cy="365125"/>
          </a:xfrm>
          <a:prstGeom prst="rect">
            <a:avLst/>
          </a:prstGeom>
        </p:spPr>
        <p:txBody>
          <a:bodyPr/>
          <a:lstStyle/>
          <a:p>
            <a:r>
              <a:rPr lang="en-US" smtClean="0">
                <a:solidFill>
                  <a:srgbClr val="2360AB">
                    <a:alpha val="62000"/>
                  </a:srgbClr>
                </a:solidFill>
              </a:rPr>
              <a:t>1 • </a:t>
            </a:r>
            <a:fld id="{EDFB93E4-638C-3348-855D-DC1780F5DC2C}" type="slidenum">
              <a:rPr lang="en-US" smtClean="0"/>
              <a:pPr/>
              <a:t>19</a:t>
            </a:fld>
            <a:endParaRPr lang="en-US" dirty="0"/>
          </a:p>
        </p:txBody>
      </p:sp>
    </p:spTree>
    <p:extLst>
      <p:ext uri="{BB962C8B-B14F-4D97-AF65-F5344CB8AC3E}">
        <p14:creationId xmlns:p14="http://schemas.microsoft.com/office/powerpoint/2010/main" val="149733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Mixed Economies</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7651" name="Content Placeholder 2"/>
          <p:cNvSpPr>
            <a:spLocks noGrp="1"/>
          </p:cNvSpPr>
          <p:nvPr>
            <p:ph idx="1"/>
          </p:nvPr>
        </p:nvSpPr>
        <p:spPr>
          <a:xfrm>
            <a:off x="993775" y="1533525"/>
            <a:ext cx="7823200" cy="4227513"/>
          </a:xfrm>
        </p:spPr>
        <p:txBody>
          <a:bodyPr/>
          <a:lstStyle/>
          <a:p>
            <a:r>
              <a:rPr lang="en-IN" altLang="en-US" smtClean="0"/>
              <a:t>Embody elements of planned and market-based economic systems</a:t>
            </a:r>
          </a:p>
          <a:p>
            <a:pPr marL="639763" lvl="1" indent="-273050">
              <a:buFont typeface="Arial" panose="020B0604020202020204" pitchFamily="34" charset="0"/>
              <a:buChar char="•"/>
            </a:pPr>
            <a:r>
              <a:rPr lang="en-IN" altLang="en-US" smtClean="0"/>
              <a:t>Help in meeting the needs of all the citizens</a:t>
            </a:r>
          </a:p>
          <a:p>
            <a:r>
              <a:rPr lang="en-IN" altLang="en-US" b="1" smtClean="0"/>
              <a:t>Privatization</a:t>
            </a:r>
            <a:r>
              <a:rPr lang="en-IN" altLang="en-US" smtClean="0"/>
              <a:t>: Process of converting government-owned businesses to private ownership</a:t>
            </a:r>
            <a:endParaRPr lang="en-US" alt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Evaluating Economic Performance</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8675" name="Content Placeholder 2"/>
          <p:cNvSpPr>
            <a:spLocks noGrp="1"/>
          </p:cNvSpPr>
          <p:nvPr>
            <p:ph idx="1"/>
          </p:nvPr>
        </p:nvSpPr>
        <p:spPr>
          <a:xfrm>
            <a:off x="993775" y="1533525"/>
            <a:ext cx="7823200" cy="4227513"/>
          </a:xfrm>
        </p:spPr>
        <p:txBody>
          <a:bodyPr/>
          <a:lstStyle/>
          <a:p>
            <a:r>
              <a:rPr lang="en-IN" altLang="en-US" b="1" smtClean="0"/>
              <a:t>Gross domestic products </a:t>
            </a:r>
            <a:r>
              <a:rPr lang="en-IN" altLang="en-US" smtClean="0"/>
              <a:t>(</a:t>
            </a:r>
            <a:r>
              <a:rPr lang="en-IN" altLang="en-US" b="1" smtClean="0"/>
              <a:t>GDP</a:t>
            </a:r>
            <a:r>
              <a:rPr lang="en-IN" altLang="en-US" smtClean="0"/>
              <a:t>)</a:t>
            </a:r>
          </a:p>
          <a:p>
            <a:pPr marL="639763" lvl="1" indent="-273050">
              <a:buFont typeface="Arial" panose="020B0604020202020204" pitchFamily="34" charset="0"/>
              <a:buChar char="•"/>
            </a:pPr>
            <a:r>
              <a:rPr lang="en-IN" altLang="en-US" smtClean="0"/>
              <a:t>Total value of all final goods and services produced within a nation’s physical boundaries over a given period of time</a:t>
            </a:r>
          </a:p>
          <a:p>
            <a:r>
              <a:rPr lang="en-IN" altLang="en-US" smtClean="0"/>
              <a:t>Employment level</a:t>
            </a:r>
          </a:p>
          <a:p>
            <a:pPr marL="639763" lvl="1" indent="-273050">
              <a:buFont typeface="Arial" panose="020B0604020202020204" pitchFamily="34" charset="0"/>
              <a:buChar char="•"/>
            </a:pPr>
            <a:r>
              <a:rPr lang="en-IN" altLang="en-US" b="1" smtClean="0"/>
              <a:t>Unemployment rate</a:t>
            </a:r>
            <a:r>
              <a:rPr lang="en-IN" altLang="en-US" smtClean="0"/>
              <a:t>: Percentage of people in the </a:t>
            </a:r>
            <a:r>
              <a:rPr lang="en-US" altLang="en-US" smtClean="0"/>
              <a:t>labor</a:t>
            </a:r>
            <a:r>
              <a:rPr lang="en-IN" altLang="en-US" smtClean="0"/>
              <a:t> force over age 16 who do not have jobs and are seeking employment</a:t>
            </a:r>
          </a:p>
          <a:p>
            <a:pPr marL="958850" lvl="2" indent="-273050">
              <a:buSzTx/>
              <a:buFont typeface="Arial" panose="020B0604020202020204" pitchFamily="34" charset="0"/>
              <a:buChar char="•"/>
            </a:pPr>
            <a:r>
              <a:rPr lang="en-IN" altLang="en-US" smtClean="0"/>
              <a:t>Frictional and structural</a:t>
            </a:r>
          </a:p>
          <a:p>
            <a:pPr marL="958850" lvl="2" indent="-273050">
              <a:buSzTx/>
              <a:buFont typeface="Arial" panose="020B0604020202020204" pitchFamily="34" charset="0"/>
              <a:buChar char="•"/>
            </a:pPr>
            <a:r>
              <a:rPr lang="en-IN" altLang="en-US" smtClean="0"/>
              <a:t>Cyclical and seasonal</a:t>
            </a:r>
            <a:endParaRPr lang="en-US" alt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Evaluating Economic Performance</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9699" name="Content Placeholder 2"/>
          <p:cNvSpPr>
            <a:spLocks noGrp="1"/>
          </p:cNvSpPr>
          <p:nvPr>
            <p:ph idx="1"/>
          </p:nvPr>
        </p:nvSpPr>
        <p:spPr>
          <a:xfrm>
            <a:off x="993775" y="1533525"/>
            <a:ext cx="7823200" cy="4227513"/>
          </a:xfrm>
        </p:spPr>
        <p:txBody>
          <a:bodyPr/>
          <a:lstStyle/>
          <a:p>
            <a:r>
              <a:rPr lang="en-IN" altLang="en-US" b="1" smtClean="0"/>
              <a:t>Business cycle</a:t>
            </a:r>
            <a:r>
              <a:rPr lang="en-IN" altLang="en-US" smtClean="0"/>
              <a:t>:</a:t>
            </a:r>
            <a:r>
              <a:rPr lang="en-IN" altLang="en-US" b="1" smtClean="0"/>
              <a:t> </a:t>
            </a:r>
            <a:r>
              <a:rPr lang="en-IN" altLang="en-US" smtClean="0"/>
              <a:t>Periodic contraction and expansion of the economy</a:t>
            </a:r>
          </a:p>
          <a:p>
            <a:pPr marL="639763" lvl="1" indent="-273050">
              <a:buFont typeface="Arial" panose="020B0604020202020204" pitchFamily="34" charset="0"/>
              <a:buChar char="•"/>
            </a:pPr>
            <a:r>
              <a:rPr lang="en-IN" altLang="en-US" b="1" smtClean="0"/>
              <a:t>Contraction</a:t>
            </a:r>
            <a:r>
              <a:rPr lang="en-IN" altLang="en-US" smtClean="0"/>
              <a:t>: Period of economic downturn</a:t>
            </a:r>
          </a:p>
          <a:p>
            <a:pPr marL="958850" lvl="2" indent="-319088">
              <a:buSzTx/>
            </a:pPr>
            <a:r>
              <a:rPr lang="en-IN" altLang="en-US" b="1" smtClean="0"/>
              <a:t>Recession</a:t>
            </a:r>
            <a:r>
              <a:rPr lang="en-IN" altLang="en-US" smtClean="0"/>
              <a:t>: </a:t>
            </a:r>
            <a:r>
              <a:rPr lang="en-US" altLang="en-US" smtClean="0"/>
              <a:t>Marked by a decrease in the GDP for two consecutive quarters</a:t>
            </a:r>
          </a:p>
          <a:p>
            <a:pPr marL="958850" lvl="2" indent="-319088">
              <a:buSzTx/>
            </a:pPr>
            <a:r>
              <a:rPr lang="en-IN" altLang="en-US" b="1" smtClean="0"/>
              <a:t>Depression</a:t>
            </a:r>
            <a:r>
              <a:rPr lang="en-IN" altLang="en-US" smtClean="0"/>
              <a:t>: Long-lasting recession</a:t>
            </a:r>
          </a:p>
          <a:p>
            <a:pPr marL="639763" lvl="1" indent="-273050">
              <a:buFont typeface="Arial" panose="020B0604020202020204" pitchFamily="34" charset="0"/>
              <a:buChar char="•"/>
            </a:pPr>
            <a:r>
              <a:rPr lang="en-IN" altLang="en-US" b="1" smtClean="0"/>
              <a:t>Recovery</a:t>
            </a:r>
            <a:r>
              <a:rPr lang="en-IN" altLang="en-US" smtClean="0"/>
              <a:t>: </a:t>
            </a:r>
            <a:r>
              <a:rPr lang="en-US" altLang="en-US" smtClean="0"/>
              <a:t>Period of rising economic growth</a:t>
            </a:r>
          </a:p>
          <a:p>
            <a:pPr marL="639763" lvl="1" indent="-273050">
              <a:buFont typeface="Arial" panose="020B0604020202020204" pitchFamily="34" charset="0"/>
              <a:buChar char="•"/>
            </a:pPr>
            <a:r>
              <a:rPr lang="en-US" altLang="en-US" b="1" smtClean="0"/>
              <a:t>Expansion</a:t>
            </a:r>
            <a:r>
              <a:rPr lang="en-US" altLang="en-US" smtClean="0"/>
              <a:t>: Period of strong economic growth</a:t>
            </a:r>
            <a:endParaRPr lang="en-IN" altLang="en-US" smtClean="0"/>
          </a:p>
          <a:p>
            <a:pPr marL="639763" lvl="1" indent="-273050">
              <a:buFont typeface="Arial" panose="020B0604020202020204" pitchFamily="34" charset="0"/>
              <a:buChar char="•"/>
            </a:pPr>
            <a:endParaRPr lang="en-IN" alt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Evaluating Economic Performance</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0723" name="Content Placeholder 2"/>
          <p:cNvSpPr>
            <a:spLocks noGrp="1"/>
          </p:cNvSpPr>
          <p:nvPr>
            <p:ph idx="1"/>
          </p:nvPr>
        </p:nvSpPr>
        <p:spPr>
          <a:xfrm>
            <a:off x="993775" y="1533525"/>
            <a:ext cx="7823200" cy="4227513"/>
          </a:xfrm>
        </p:spPr>
        <p:txBody>
          <a:bodyPr/>
          <a:lstStyle/>
          <a:p>
            <a:r>
              <a:rPr lang="en-IN" altLang="en-US" smtClean="0"/>
              <a:t>Price level - Measure used to evaluate the economic well-being</a:t>
            </a:r>
          </a:p>
          <a:p>
            <a:pPr marL="639763" lvl="1" indent="-273050">
              <a:buFont typeface="Arial" panose="020B0604020202020204" pitchFamily="34" charset="0"/>
              <a:buChar char="•"/>
            </a:pPr>
            <a:r>
              <a:rPr lang="en-IN" altLang="en-US" b="1" smtClean="0"/>
              <a:t>Inflation</a:t>
            </a:r>
            <a:r>
              <a:rPr lang="en-IN" altLang="en-US" smtClean="0"/>
              <a:t>: </a:t>
            </a:r>
            <a:r>
              <a:rPr lang="en-US" altLang="en-US" smtClean="0"/>
              <a:t>Period of rising average prices across the economy</a:t>
            </a:r>
          </a:p>
          <a:p>
            <a:pPr marL="958850" lvl="2" indent="-319088">
              <a:buSzTx/>
            </a:pPr>
            <a:r>
              <a:rPr lang="en-US" altLang="en-US" b="1" smtClean="0"/>
              <a:t>Hyperinflation</a:t>
            </a:r>
            <a:r>
              <a:rPr lang="en-US" altLang="en-US" smtClean="0"/>
              <a:t>: Average monthly inflation rate of more than 50 percent</a:t>
            </a:r>
          </a:p>
          <a:p>
            <a:pPr marL="958850" lvl="2" indent="-319088">
              <a:buSzTx/>
            </a:pPr>
            <a:r>
              <a:rPr lang="en-IN" altLang="en-US" b="1" smtClean="0"/>
              <a:t>Disinflation</a:t>
            </a:r>
            <a:r>
              <a:rPr lang="en-IN" altLang="en-US" smtClean="0"/>
              <a:t>: </a:t>
            </a:r>
            <a:r>
              <a:rPr lang="en-US" altLang="en-US" smtClean="0"/>
              <a:t>Period of slowing average price increases</a:t>
            </a:r>
          </a:p>
          <a:p>
            <a:pPr marL="958850" lvl="2" indent="-319088">
              <a:buSzTx/>
            </a:pPr>
            <a:r>
              <a:rPr lang="en-US" altLang="en-US" b="1" smtClean="0"/>
              <a:t>Deflation</a:t>
            </a:r>
            <a:r>
              <a:rPr lang="en-US" altLang="en-US" smtClean="0"/>
              <a:t>: Period of falling average prices</a:t>
            </a:r>
            <a:endParaRPr lang="en-IN"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25463" y="3175"/>
            <a:ext cx="8229600" cy="1143000"/>
          </a:xfrm>
        </p:spPr>
        <p:txBody>
          <a:bodyPr/>
          <a:lstStyle/>
          <a:p>
            <a:r>
              <a:rPr lang="en-IN"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rPr>
              <a:t>Evaluating Economic Performance</a:t>
            </a:r>
            <a:endParaRPr lang="en-US" altLang="en-US"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31747" name="Content Placeholder 2"/>
          <p:cNvSpPr>
            <a:spLocks noGrp="1"/>
          </p:cNvSpPr>
          <p:nvPr>
            <p:ph idx="1"/>
          </p:nvPr>
        </p:nvSpPr>
        <p:spPr>
          <a:xfrm>
            <a:off x="993775" y="1533525"/>
            <a:ext cx="7823200" cy="4227513"/>
          </a:xfrm>
        </p:spPr>
        <p:txBody>
          <a:bodyPr/>
          <a:lstStyle/>
          <a:p>
            <a:pPr marL="958850" lvl="2" indent="-273050">
              <a:buSzTx/>
              <a:buFont typeface="Arial" panose="020B0604020202020204" pitchFamily="34" charset="0"/>
              <a:buChar char="•"/>
            </a:pPr>
            <a:r>
              <a:rPr lang="en-IN" altLang="en-US" b="1" smtClean="0"/>
              <a:t>Consumer price index </a:t>
            </a:r>
            <a:r>
              <a:rPr lang="en-IN" altLang="en-US" smtClean="0"/>
              <a:t>(</a:t>
            </a:r>
            <a:r>
              <a:rPr lang="en-IN" altLang="en-US" b="1" smtClean="0"/>
              <a:t>CPI</a:t>
            </a:r>
            <a:r>
              <a:rPr lang="en-IN" altLang="en-US" smtClean="0"/>
              <a:t>): </a:t>
            </a:r>
            <a:r>
              <a:rPr lang="en-US" altLang="en-US" smtClean="0"/>
              <a:t>Evaluates the change in the weighted-average price of goods and services that the average consumer buys each month</a:t>
            </a:r>
            <a:endParaRPr lang="en-IN" altLang="en-US" smtClean="0"/>
          </a:p>
          <a:p>
            <a:pPr marL="958850" lvl="2" indent="-273050">
              <a:buSzTx/>
              <a:buFont typeface="Arial" panose="020B0604020202020204" pitchFamily="34" charset="0"/>
              <a:buChar char="•"/>
            </a:pPr>
            <a:r>
              <a:rPr lang="en-IN" altLang="en-US" b="1" smtClean="0"/>
              <a:t>Producer price index </a:t>
            </a:r>
            <a:r>
              <a:rPr lang="en-IN" altLang="en-US" smtClean="0"/>
              <a:t>(</a:t>
            </a:r>
            <a:r>
              <a:rPr lang="en-IN" altLang="en-US" b="1" smtClean="0"/>
              <a:t>PPI</a:t>
            </a:r>
            <a:r>
              <a:rPr lang="en-IN" altLang="en-US" smtClean="0"/>
              <a:t>): </a:t>
            </a:r>
            <a:r>
              <a:rPr lang="en-US" altLang="en-US" smtClean="0"/>
              <a:t>Evaluates the change over time in the weighted-average wholesale prices</a:t>
            </a:r>
          </a:p>
          <a:p>
            <a:pPr marL="341313" indent="-273050">
              <a:buFont typeface="Arial" panose="020B0604020202020204" pitchFamily="34" charset="0"/>
              <a:buChar char="•"/>
            </a:pPr>
            <a:r>
              <a:rPr lang="en-IN" altLang="en-US" b="1" smtClean="0"/>
              <a:t>Productivity</a:t>
            </a:r>
            <a:r>
              <a:rPr lang="en-IN" altLang="en-US" smtClean="0"/>
              <a:t>: Relationship between production of goods and services and the resources required to produce them</a:t>
            </a:r>
            <a:endParaRPr lang="en-US" altLang="en-US" b="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2"/>
          </p:nvPr>
        </p:nvSpPr>
        <p:spPr>
          <a:xfrm>
            <a:off x="1233488" y="1482725"/>
            <a:ext cx="7821612" cy="4227513"/>
          </a:xfrm>
        </p:spPr>
        <p:txBody>
          <a:bodyPr/>
          <a:lstStyle/>
          <a:p>
            <a:r>
              <a:rPr lang="en-IN" altLang="en-US" smtClean="0"/>
              <a:t>Economics is the choices made to allocate society’s resources</a:t>
            </a:r>
          </a:p>
          <a:p>
            <a:r>
              <a:rPr lang="en-IN" altLang="en-US" smtClean="0"/>
              <a:t>Fiscal and monetary policies are used to improve the economic performance</a:t>
            </a:r>
          </a:p>
          <a:p>
            <a:r>
              <a:rPr lang="en-IN" altLang="en-US" smtClean="0"/>
              <a:t>Free market system is based on private ownership, economic freedom, and fair competition</a:t>
            </a:r>
          </a:p>
          <a:p>
            <a:pPr marL="639763" lvl="1" indent="-273050">
              <a:buFont typeface="Arial" panose="020B0604020202020204" pitchFamily="34" charset="0"/>
              <a:buChar char="•"/>
            </a:pPr>
            <a:r>
              <a:rPr lang="en-IN" altLang="en-US" smtClean="0"/>
              <a:t>Supply and demand explain how the interaction between buyers and sellers directly affects the range of products and prices</a:t>
            </a:r>
            <a:endParaRPr lang="en-US" alt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2"/>
          </p:nvPr>
        </p:nvSpPr>
        <p:spPr>
          <a:xfrm>
            <a:off x="1233488" y="1482725"/>
            <a:ext cx="7821612" cy="4227513"/>
          </a:xfrm>
        </p:spPr>
        <p:txBody>
          <a:bodyPr/>
          <a:lstStyle/>
          <a:p>
            <a:r>
              <a:rPr lang="en-IN" altLang="en-US" smtClean="0"/>
              <a:t>In planned economies, economy is controlled by the government</a:t>
            </a:r>
          </a:p>
          <a:p>
            <a:r>
              <a:rPr lang="en-IN" altLang="en-US" smtClean="0"/>
              <a:t>Economies of the world are adapting mixed market systems to meet the needs of its citizens</a:t>
            </a:r>
          </a:p>
          <a:p>
            <a:r>
              <a:rPr lang="en-IN" altLang="en-US" smtClean="0"/>
              <a:t>Economic performance is evaluated by understanding gross domestic product, employment level, the business cycle, inflation rate, and productivity</a:t>
            </a:r>
            <a:endParaRPr lang="en-US" alt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4058</TotalTime>
  <Words>1319</Words>
  <Application>Microsoft Office PowerPoint</Application>
  <PresentationFormat>On-screen Show (4:3)</PresentationFormat>
  <Paragraphs>145</Paragraphs>
  <Slides>26</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26</vt:i4>
      </vt:variant>
    </vt:vector>
  </HeadingPairs>
  <TitlesOfParts>
    <vt:vector size="39" baseType="lpstr">
      <vt:lpstr>ＭＳ Ｐゴシック</vt:lpstr>
      <vt:lpstr>Arial</vt:lpstr>
      <vt:lpstr>Arial Narrow</vt:lpstr>
      <vt:lpstr>Arial Narrow Bold</vt:lpstr>
      <vt:lpstr>Calibri</vt:lpstr>
      <vt:lpstr>DINPro-CondBlack</vt:lpstr>
      <vt:lpstr>DINPro-CondMedium</vt:lpstr>
      <vt:lpstr>Franklin Gothic Medium</vt:lpstr>
      <vt:lpstr>Lucida Grande</vt:lpstr>
      <vt:lpstr>Rockwell</vt:lpstr>
      <vt:lpstr>Times New Roman</vt:lpstr>
      <vt:lpstr>Wingdings</vt:lpstr>
      <vt:lpstr>Office Theme</vt:lpstr>
      <vt:lpstr>PowerPoint Presentation</vt:lpstr>
      <vt:lpstr>PowerPoint Presentation</vt:lpstr>
      <vt:lpstr>Understanding Economics: Key Definitions</vt:lpstr>
      <vt:lpstr>Global Economic Crisis</vt:lpstr>
      <vt:lpstr>Economic Relief</vt:lpstr>
      <vt:lpstr>Fiscal Policy</vt:lpstr>
      <vt:lpstr>Outcomes of Budget</vt:lpstr>
      <vt:lpstr>Monetary Policy</vt:lpstr>
      <vt:lpstr>Tools Used by the Federal Reserve to Expand and Contract the Money Supply</vt:lpstr>
      <vt:lpstr>Capitalism (Free Market System)</vt:lpstr>
      <vt:lpstr>Basic Assumptions for Adam Smith’s  Laissez-Faire Capitalism</vt:lpstr>
      <vt:lpstr>Degrees of Competition</vt:lpstr>
      <vt:lpstr>Fundamental Principles of a Free Market System</vt:lpstr>
      <vt:lpstr>Supply Curve and Demand Curve</vt:lpstr>
      <vt:lpstr>Types of Economic Systems (cont’d)</vt:lpstr>
      <vt:lpstr>Types of Economic Systems (cont’d)</vt:lpstr>
      <vt:lpstr>Planned Economies: Socialism and Communism</vt:lpstr>
      <vt:lpstr>Types of Economic Systems (cont’d)</vt:lpstr>
      <vt:lpstr>Types of Economic Systems (cont’d)</vt:lpstr>
      <vt:lpstr>Mixed Economies</vt:lpstr>
      <vt:lpstr>Evaluating Economic Performance</vt:lpstr>
      <vt:lpstr>Evaluating Economic Performance</vt:lpstr>
      <vt:lpstr>Evaluating Economic Performance</vt:lpstr>
      <vt:lpstr>Evaluating Economic Performance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default</cp:lastModifiedBy>
  <cp:revision>614</cp:revision>
  <cp:lastPrinted>1601-01-01T00:00:00Z</cp:lastPrinted>
  <dcterms:created xsi:type="dcterms:W3CDTF">2012-09-15T01:24:58Z</dcterms:created>
  <dcterms:modified xsi:type="dcterms:W3CDTF">2016-01-10T21:45:19Z</dcterms:modified>
</cp:coreProperties>
</file>